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304" r:id="rId3"/>
    <p:sldId id="291" r:id="rId4"/>
    <p:sldId id="294" r:id="rId5"/>
    <p:sldId id="308" r:id="rId6"/>
    <p:sldId id="261" r:id="rId7"/>
    <p:sldId id="300" r:id="rId8"/>
    <p:sldId id="298" r:id="rId9"/>
    <p:sldId id="267" r:id="rId10"/>
    <p:sldId id="287" r:id="rId11"/>
    <p:sldId id="310" r:id="rId12"/>
    <p:sldId id="311" r:id="rId13"/>
    <p:sldId id="312" r:id="rId14"/>
    <p:sldId id="293" r:id="rId15"/>
    <p:sldId id="295" r:id="rId16"/>
    <p:sldId id="277" r:id="rId17"/>
    <p:sldId id="276" r:id="rId18"/>
    <p:sldId id="281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2238"/>
    <a:srgbClr val="C9A661"/>
    <a:srgbClr val="F7B4AC"/>
    <a:srgbClr val="238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178"/>
    <p:restoredTop sz="86467"/>
  </p:normalViewPr>
  <p:slideViewPr>
    <p:cSldViewPr snapToGrid="0" snapToObjects="1">
      <p:cViewPr>
        <p:scale>
          <a:sx n="140" d="100"/>
          <a:sy n="140" d="100"/>
        </p:scale>
        <p:origin x="3912" y="6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62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82C05-56DC-1164-72EF-7E12C0ADE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D27BEE-490C-5459-8525-FF7AA681B6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52B0F8-807A-D6B8-F16A-1B756CDE35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C6508-FF13-41EF-AC16-A76CBE7D09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6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5CA8E-AB1B-30E8-659F-D9D12A8A8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0B647A-5640-3F29-0C4E-9CCC64D9EB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FC6273-086D-DF39-474F-0B6D610D58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Exitwise is a Growth and M&amp;A advisory firm.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66098D-9CE8-B635-FA09-612B04DD8D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91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F558C-0DD6-84CC-F208-5F0C6527A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726D2D-DEA8-8C98-A9CE-8F900FF1C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9251D6-D816-2548-6BA0-518C3C392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8B1F4-F3C9-05ED-88FA-F72CCCA1B6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667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320D6-52CC-B3BA-8AD8-37A88D9F4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774E4D-B29D-6D2E-C5DA-582630B54A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467B34-19B1-972E-1A26-458D5B2437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E339B-20F1-DED9-8DCE-4B3B95AC9A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837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AB461-1B37-2AA7-EFB4-79C642B6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1ABB93-2329-BD23-F9DB-519AE79149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2CF1B4-1ABD-4D2B-5CA2-122BB27892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9B560-1746-29DC-9A1C-7694533D7E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03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439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jp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937260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kern="0" spc="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Poppins Light" panose="02000000000000000000" pitchFamily="2" charset="77"/>
              </a:rPr>
              <a:t>BUILD TO EXIT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68096" y="1824228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C9A66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Build today what buyers want to buy tomorrow</a:t>
            </a:r>
            <a:endParaRPr lang="en-US" sz="19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5" name="Shape 3"/>
          <p:cNvSpPr/>
          <p:nvPr/>
        </p:nvSpPr>
        <p:spPr>
          <a:xfrm flipV="1">
            <a:off x="731520" y="2418588"/>
            <a:ext cx="5614416" cy="45719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262150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B8C4D4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Todd Sullivan  |  Managing Partner, Exitwise</a:t>
            </a:r>
            <a:endParaRPr lang="en-US" sz="14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7" name="Text 5"/>
          <p:cNvSpPr/>
          <p:nvPr/>
        </p:nvSpPr>
        <p:spPr>
          <a:xfrm>
            <a:off x="731520" y="300555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7A8D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Exitwise.com</a:t>
            </a:r>
            <a:endParaRPr lang="en-US" sz="13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8" name="Shape 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D06559-DDB1-A6F6-3AA2-CE4E28583F9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110B41"/>
              </a:clrFrom>
              <a:clrTo>
                <a:srgbClr val="110B4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9476" y="4206240"/>
            <a:ext cx="1309052" cy="7180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4E4D47-CA7C-2A88-57D7-7EED76B98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3553325"/>
            <a:ext cx="1684604" cy="376846"/>
          </a:xfrm>
          <a:prstGeom prst="rect">
            <a:avLst/>
          </a:prstGeom>
        </p:spPr>
      </p:pic>
      <p:pic>
        <p:nvPicPr>
          <p:cNvPr id="4098" name="Picture 2" descr="Innovation Partnerships logo">
            <a:extLst>
              <a:ext uri="{FF2B5EF4-FFF2-40B4-BE49-F238E27FC236}">
                <a16:creationId xmlns:a16="http://schemas.microsoft.com/office/drawing/2014/main" id="{E4F299C0-1BDD-843F-B685-E90870103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512" y="427958"/>
            <a:ext cx="1133856" cy="113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FB02854-D2B2-0D58-F0DE-F3F1CDD4D01B}"/>
              </a:ext>
            </a:extLst>
          </p:cNvPr>
          <p:cNvSpPr/>
          <p:nvPr/>
        </p:nvSpPr>
        <p:spPr>
          <a:xfrm>
            <a:off x="1085426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Valuation &amp; Market Feedback</a:t>
            </a:r>
            <a:endParaRPr lang="en-US" sz="28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158623B-FD9D-5CE8-4051-0927C8AD2E40}"/>
              </a:ext>
            </a:extLst>
          </p:cNvPr>
          <p:cNvSpPr/>
          <p:nvPr/>
        </p:nvSpPr>
        <p:spPr>
          <a:xfrm>
            <a:off x="605926" y="850833"/>
            <a:ext cx="8119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F2238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Help companies understand their market value, identify buyer demand, and develop a strategic exit game plan.</a:t>
            </a:r>
            <a:endParaRPr lang="en-US" sz="1100" dirty="0">
              <a:solidFill>
                <a:srgbClr val="0F2238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6DC9D3C3-885C-D1D3-9DF0-B2FA59492099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CC2183-E657-47F7-C8A3-627A8DE6B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7791" y="233418"/>
            <a:ext cx="1684421" cy="376805"/>
          </a:xfrm>
          <a:prstGeom prst="rect">
            <a:avLst/>
          </a:prstGeom>
        </p:spPr>
      </p:pic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7215D94D-1350-42F3-EA0E-0753B20F6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975" y="403533"/>
            <a:ext cx="390798" cy="390798"/>
          </a:xfrm>
          <a:prstGeom prst="rect">
            <a:avLst/>
          </a:prstGeom>
        </p:spPr>
      </p:pic>
      <p:sp>
        <p:nvSpPr>
          <p:cNvPr id="20" name="Text Content Right"/>
          <p:cNvSpPr/>
          <p:nvPr/>
        </p:nvSpPr>
        <p:spPr>
          <a:xfrm>
            <a:off x="3414874" y="1473251"/>
            <a:ext cx="5000000" cy="30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Comparable Transaction Analysis</a:t>
            </a:r>
          </a:p>
          <a:p>
            <a:pPr marL="0" indent="0">
              <a:lnSpc>
                <a:spcPts val="1480"/>
              </a:lnSpc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Market-based exit valuations. We identify the multiples that matter and benchmark against recent transactions.</a:t>
            </a:r>
          </a:p>
          <a:p>
            <a:pPr marL="0" indent="0">
              <a:buNone/>
            </a:pPr>
            <a:endParaRPr lang="en-US" sz="12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0" indent="0">
              <a:lnSpc>
                <a:spcPts val="14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Confidential Buyer &amp; Banker Outreach</a:t>
            </a:r>
          </a:p>
          <a:p>
            <a:pPr marL="0" indent="0">
              <a:lnSpc>
                <a:spcPts val="1480"/>
              </a:lnSpc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Test buyer demand before committing to a full process. Validate pricing assumptions and identify which buyer categories are most interested.</a:t>
            </a:r>
          </a:p>
          <a:p>
            <a:pPr marL="0" indent="0">
              <a:buNone/>
            </a:pPr>
            <a:endParaRPr lang="en-US" sz="12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0" indent="0">
              <a:lnSpc>
                <a:spcPts val="14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Exit Readiness Assessment</a:t>
            </a:r>
          </a:p>
          <a:p>
            <a:pPr marL="0" indent="0">
              <a:lnSpc>
                <a:spcPts val="1480"/>
              </a:lnSpc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Identify gaps in financials, operations, and team that would reduce value or kill a deal. Deliver a prioritized action plan.</a:t>
            </a:r>
          </a:p>
          <a:p>
            <a:pPr marL="0" indent="0">
              <a:buNone/>
            </a:pPr>
            <a:endParaRPr lang="en-US" sz="12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0" indent="0">
              <a:lnSpc>
                <a:spcPts val="14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Strategic Game Plan</a:t>
            </a:r>
          </a:p>
          <a:p>
            <a:pPr marL="0" indent="0">
              <a:lnSpc>
                <a:spcPts val="1480"/>
              </a:lnSpc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Timeline, milestones, and recommendations for when and how to go to market. Aligned with U-M portfolio objectives and founder goals.</a:t>
            </a: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471B94D1-251D-88F9-43AE-419526F79873}"/>
              </a:ext>
            </a:extLst>
          </p:cNvPr>
          <p:cNvSpPr/>
          <p:nvPr/>
        </p:nvSpPr>
        <p:spPr>
          <a:xfrm>
            <a:off x="1014666" y="1540160"/>
            <a:ext cx="2049962" cy="2773706"/>
          </a:xfrm>
          <a:prstGeom prst="rect">
            <a:avLst/>
          </a:prstGeom>
          <a:solidFill>
            <a:srgbClr val="0B1A2E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721FB0CB-05C4-4687-6237-983E30768470}"/>
              </a:ext>
            </a:extLst>
          </p:cNvPr>
          <p:cNvSpPr/>
          <p:nvPr/>
        </p:nvSpPr>
        <p:spPr>
          <a:xfrm>
            <a:off x="1171591" y="1916567"/>
            <a:ext cx="1736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Business Valuation </a:t>
            </a:r>
          </a:p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Market Feedback</a:t>
            </a:r>
            <a:endParaRPr lang="en-US" sz="1100" dirty="0"/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FC49A4D9-0CA1-DA63-3542-49FD6124C42E}"/>
              </a:ext>
            </a:extLst>
          </p:cNvPr>
          <p:cNvSpPr/>
          <p:nvPr/>
        </p:nvSpPr>
        <p:spPr>
          <a:xfrm>
            <a:off x="1268527" y="2526970"/>
            <a:ext cx="1605776" cy="12269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60"/>
              </a:lnSpc>
              <a:buNone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Understand your exit value in today’s market. Learn what’s driving enterprise value and what’s holding it back.</a:t>
            </a:r>
          </a:p>
          <a:p>
            <a:pPr marL="0" indent="0">
              <a:lnSpc>
                <a:spcPts val="1060"/>
              </a:lnSpc>
              <a:buNone/>
            </a:pPr>
            <a:endParaRPr lang="en-US" sz="800" dirty="0">
              <a:solidFill>
                <a:schemeClr val="bg1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Business valuation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Data room preparation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Buyer &amp; Banker testing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Grow or exit game plan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103C904-A8F9-2CF8-4F28-FB2AF1E15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328" y="1672613"/>
            <a:ext cx="239750" cy="270497"/>
          </a:xfrm>
          <a:prstGeom prst="rect">
            <a:avLst/>
          </a:prstGeom>
        </p:spPr>
      </p:pic>
      <p:sp>
        <p:nvSpPr>
          <p:cNvPr id="17" name="Shape 2">
            <a:extLst>
              <a:ext uri="{FF2B5EF4-FFF2-40B4-BE49-F238E27FC236}">
                <a16:creationId xmlns:a16="http://schemas.microsoft.com/office/drawing/2014/main" id="{2B4A92E1-144B-B9EF-5E27-AE2132DDDDD3}"/>
              </a:ext>
            </a:extLst>
          </p:cNvPr>
          <p:cNvSpPr/>
          <p:nvPr/>
        </p:nvSpPr>
        <p:spPr>
          <a:xfrm>
            <a:off x="1014658" y="3984640"/>
            <a:ext cx="2049962" cy="333211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06BF74-6B42-F71C-4802-D3C0CD76BE6A}"/>
              </a:ext>
            </a:extLst>
          </p:cNvPr>
          <p:cNvSpPr txBox="1"/>
          <p:nvPr/>
        </p:nvSpPr>
        <p:spPr>
          <a:xfrm>
            <a:off x="1421512" y="4023984"/>
            <a:ext cx="12073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Garamond" panose="02020404030301010803" pitchFamily="18" charset="0"/>
              </a:rPr>
              <a:t>$5,000  |  3-4 weeks</a:t>
            </a:r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888CE6B2-FBA7-A634-96FF-49483259BE4C}"/>
              </a:ext>
            </a:extLst>
          </p:cNvPr>
          <p:cNvSpPr/>
          <p:nvPr/>
        </p:nvSpPr>
        <p:spPr>
          <a:xfrm>
            <a:off x="1014658" y="1501584"/>
            <a:ext cx="2049962" cy="45923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18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E251F-2688-DB0D-5E9C-C6CD936FB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B1E2339C-6833-BFD0-9265-90C9B1B98A6E}"/>
              </a:ext>
            </a:extLst>
          </p:cNvPr>
          <p:cNvSpPr/>
          <p:nvPr/>
        </p:nvSpPr>
        <p:spPr>
          <a:xfrm>
            <a:off x="1085426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Exited Founder-Led Growth Acceleration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D89354D-FFCA-CFCA-5FE4-5C535FDA6372}"/>
              </a:ext>
            </a:extLst>
          </p:cNvPr>
          <p:cNvSpPr/>
          <p:nvPr/>
        </p:nvSpPr>
        <p:spPr>
          <a:xfrm>
            <a:off x="545252" y="839499"/>
            <a:ext cx="8119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F2238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Help portfolio companies understand their market value, identify buyer demand, and develop a strategic exit game plan.</a:t>
            </a:r>
            <a:endParaRPr lang="en-US" sz="1000" dirty="0">
              <a:solidFill>
                <a:srgbClr val="0F2238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2F27F503-DFE7-CA55-4F66-6A1A5A3507EC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4DC324-01D8-91B7-BCA7-3B2F1EC68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5673" y="233418"/>
            <a:ext cx="1026539" cy="229637"/>
          </a:xfrm>
          <a:prstGeom prst="rect">
            <a:avLst/>
          </a:prstGeom>
        </p:spPr>
      </p:pic>
      <p:sp>
        <p:nvSpPr>
          <p:cNvPr id="20" name="Text Content Right">
            <a:extLst>
              <a:ext uri="{FF2B5EF4-FFF2-40B4-BE49-F238E27FC236}">
                <a16:creationId xmlns:a16="http://schemas.microsoft.com/office/drawing/2014/main" id="{AB1A4D5E-B3CF-7D50-D559-39B94251F4F4}"/>
              </a:ext>
            </a:extLst>
          </p:cNvPr>
          <p:cNvSpPr/>
          <p:nvPr/>
        </p:nvSpPr>
        <p:spPr>
          <a:xfrm>
            <a:off x="3412873" y="1514047"/>
            <a:ext cx="5000000" cy="30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Revenue Growth Strategy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Go-to-market optimization, pricing strategy, and channel development to accelerate top-line growth before exit.</a:t>
            </a:r>
          </a:p>
          <a:p>
            <a:pPr>
              <a:lnSpc>
                <a:spcPts val="1480"/>
              </a:lnSpc>
            </a:pPr>
            <a:endParaRPr lang="en-US" sz="12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Operational Efficiency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Margin improvement, cost structure optimization, and scalable infrastructure. Buyers pay for clean, efficient operations.</a:t>
            </a:r>
          </a:p>
          <a:p>
            <a:pPr marL="0" indent="0">
              <a:lnSpc>
                <a:spcPts val="1480"/>
              </a:lnSpc>
              <a:buNone/>
            </a:pPr>
            <a:endParaRPr lang="en-US" sz="12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Team &amp; Leadership Development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Reduce founder dependency. Build a management team that can operate independently and survive diligence scrutiny.</a:t>
            </a:r>
          </a:p>
          <a:p>
            <a:pPr>
              <a:lnSpc>
                <a:spcPts val="1480"/>
              </a:lnSpc>
            </a:pPr>
            <a:endParaRPr lang="en-US" sz="12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Customer &amp; Revenue Diversification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Reduce concentration risk. Shift to recurring revenue models, broaden the customer base, and strengthen contract quality.</a:t>
            </a: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BF6996BC-469D-C550-03EE-115DBC631336}"/>
              </a:ext>
            </a:extLst>
          </p:cNvPr>
          <p:cNvSpPr/>
          <p:nvPr/>
        </p:nvSpPr>
        <p:spPr>
          <a:xfrm>
            <a:off x="972839" y="1590619"/>
            <a:ext cx="2049962" cy="2773705"/>
          </a:xfrm>
          <a:prstGeom prst="rect">
            <a:avLst/>
          </a:prstGeom>
          <a:solidFill>
            <a:srgbClr val="0B1A2E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1E9B7485-0C78-C3F9-266A-B5BD6C93FC8C}"/>
              </a:ext>
            </a:extLst>
          </p:cNvPr>
          <p:cNvSpPr/>
          <p:nvPr/>
        </p:nvSpPr>
        <p:spPr>
          <a:xfrm>
            <a:off x="1126474" y="2084689"/>
            <a:ext cx="1736096" cy="4212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Exited Founder-Led </a:t>
            </a:r>
          </a:p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Growth Acceleration</a:t>
            </a:r>
            <a:endParaRPr lang="en-US" sz="11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DBFC8BD-8C02-51C3-C06B-C2FA7F27349B}"/>
              </a:ext>
            </a:extLst>
          </p:cNvPr>
          <p:cNvSpPr/>
          <p:nvPr/>
        </p:nvSpPr>
        <p:spPr>
          <a:xfrm>
            <a:off x="1229868" y="2579601"/>
            <a:ext cx="1540766" cy="1350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060"/>
              </a:lnSpc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Custom designed growth plan to build value for 3 to 36 months to maximize business value for a future exit.</a:t>
            </a:r>
          </a:p>
          <a:p>
            <a:pPr marL="60325">
              <a:lnSpc>
                <a:spcPts val="1060"/>
              </a:lnSpc>
            </a:pPr>
            <a:endParaRPr lang="en-US" sz="800" dirty="0">
              <a:solidFill>
                <a:schemeClr val="bg1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Full business diagnostic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Bespoke growth strategy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Multi-stage action plan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Exited Founder-led team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B8C104-3215-C7AC-8394-DD43CC543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286" y="1730177"/>
            <a:ext cx="308471" cy="263042"/>
          </a:xfrm>
          <a:prstGeom prst="rect">
            <a:avLst/>
          </a:prstGeom>
        </p:spPr>
      </p:pic>
      <p:sp>
        <p:nvSpPr>
          <p:cNvPr id="12" name="Shape 2">
            <a:extLst>
              <a:ext uri="{FF2B5EF4-FFF2-40B4-BE49-F238E27FC236}">
                <a16:creationId xmlns:a16="http://schemas.microsoft.com/office/drawing/2014/main" id="{F9320154-A458-12E2-F15F-276C289CA915}"/>
              </a:ext>
            </a:extLst>
          </p:cNvPr>
          <p:cNvSpPr/>
          <p:nvPr/>
        </p:nvSpPr>
        <p:spPr>
          <a:xfrm>
            <a:off x="972839" y="4033286"/>
            <a:ext cx="2049962" cy="333211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864BD0-7469-F141-270A-805FE98269CA}"/>
              </a:ext>
            </a:extLst>
          </p:cNvPr>
          <p:cNvSpPr txBox="1"/>
          <p:nvPr/>
        </p:nvSpPr>
        <p:spPr>
          <a:xfrm>
            <a:off x="1390343" y="4078206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Garamond" panose="02020404030301010803" pitchFamily="18" charset="0"/>
              </a:rPr>
              <a:t>Custom Engagement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FE1898F-DBAE-B24D-89DF-D530A0509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33" y="365760"/>
            <a:ext cx="446081" cy="380386"/>
          </a:xfrm>
          <a:prstGeom prst="rect">
            <a:avLst/>
          </a:prstGeom>
        </p:spPr>
      </p:pic>
      <p:sp>
        <p:nvSpPr>
          <p:cNvPr id="21" name="Shape 2">
            <a:extLst>
              <a:ext uri="{FF2B5EF4-FFF2-40B4-BE49-F238E27FC236}">
                <a16:creationId xmlns:a16="http://schemas.microsoft.com/office/drawing/2014/main" id="{56E512AF-DCEB-77EA-7337-365F62896C49}"/>
              </a:ext>
            </a:extLst>
          </p:cNvPr>
          <p:cNvSpPr/>
          <p:nvPr/>
        </p:nvSpPr>
        <p:spPr>
          <a:xfrm>
            <a:off x="969540" y="1547810"/>
            <a:ext cx="2049962" cy="45923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676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6BE95-5B89-2089-B109-7A033EC4F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683D340-DFE8-A2CD-750D-182B39C78599}"/>
              </a:ext>
            </a:extLst>
          </p:cNvPr>
          <p:cNvSpPr/>
          <p:nvPr/>
        </p:nvSpPr>
        <p:spPr>
          <a:xfrm>
            <a:off x="1085426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 Preparation </a:t>
            </a:r>
            <a:r>
              <a:rPr lang="en-US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M&amp;A Advisory</a:t>
            </a:r>
            <a:endParaRPr lang="en-US" sz="24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5EA60EB-57E8-0973-9CE6-01F0E6ACBD5C}"/>
              </a:ext>
            </a:extLst>
          </p:cNvPr>
          <p:cNvSpPr/>
          <p:nvPr/>
        </p:nvSpPr>
        <p:spPr>
          <a:xfrm>
            <a:off x="545252" y="839499"/>
            <a:ext cx="8119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0F2238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Systematic preparation to maximize valuation and minimize deal risk 6–36 months before going to market.</a:t>
            </a:r>
            <a:endParaRPr lang="en-US" sz="1200" dirty="0">
              <a:solidFill>
                <a:srgbClr val="0F2238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C8E25D39-BBB0-BBD2-4905-652A6AE758FC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446D6D-0D82-EEC0-9690-C20D43D08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7791" y="233418"/>
            <a:ext cx="1684421" cy="376805"/>
          </a:xfrm>
          <a:prstGeom prst="rect">
            <a:avLst/>
          </a:prstGeom>
        </p:spPr>
      </p:pic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28E38561-4FE5-78B0-FBF4-8E80DEFC0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975" y="421821"/>
            <a:ext cx="390798" cy="390798"/>
          </a:xfrm>
          <a:prstGeom prst="rect">
            <a:avLst/>
          </a:prstGeom>
        </p:spPr>
      </p:pic>
      <p:sp>
        <p:nvSpPr>
          <p:cNvPr id="20" name="Text Content Right">
            <a:extLst>
              <a:ext uri="{FF2B5EF4-FFF2-40B4-BE49-F238E27FC236}">
                <a16:creationId xmlns:a16="http://schemas.microsoft.com/office/drawing/2014/main" id="{4EC1A55E-C863-CD78-A27D-BB0BAC521F9E}"/>
              </a:ext>
            </a:extLst>
          </p:cNvPr>
          <p:cNvSpPr/>
          <p:nvPr/>
        </p:nvSpPr>
        <p:spPr>
          <a:xfrm>
            <a:off x="3414873" y="1473251"/>
            <a:ext cx="5165989" cy="30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Financial Cleanup &amp; EBITDA Normalization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Clean books, proper add-backs, and Quality of Earnings preparation. Messy financials are the #1 diligence red flag.</a:t>
            </a:r>
          </a:p>
          <a:p>
            <a:pPr>
              <a:lnSpc>
                <a:spcPts val="1480"/>
              </a:lnSpc>
            </a:pPr>
            <a:endParaRPr lang="en-US" sz="900" dirty="0"/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Data Room Assembly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Organize contracts, financials, IP documentation, and compliance records. A well-prepared data room signals operational maturity to buyers.</a:t>
            </a:r>
          </a:p>
          <a:p>
            <a:pPr marL="0" indent="0">
              <a:lnSpc>
                <a:spcPts val="1480"/>
              </a:lnSpc>
              <a:buNone/>
            </a:pPr>
            <a:endParaRPr lang="en-US" sz="1200" dirty="0"/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Risk Mitigation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Address customer concentration, key-person dependency, and stakeholder alignment before they become deal-killers in diligence.</a:t>
            </a:r>
          </a:p>
          <a:p>
            <a:pPr>
              <a:lnSpc>
                <a:spcPts val="1480"/>
              </a:lnSpc>
            </a:pPr>
            <a:endParaRPr lang="en-US" sz="900" dirty="0"/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Legal, IP &amp; Compliance Review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Ensure IP ownership is clean, employee agreements are in place, and regulatory compliance is current. Critical for university-licensed technology companies.</a:t>
            </a: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7B0449DE-C2F8-A96A-6BB3-15C7EAB141DF}"/>
              </a:ext>
            </a:extLst>
          </p:cNvPr>
          <p:cNvSpPr/>
          <p:nvPr/>
        </p:nvSpPr>
        <p:spPr>
          <a:xfrm>
            <a:off x="993637" y="1571695"/>
            <a:ext cx="2049962" cy="2766270"/>
          </a:xfrm>
          <a:prstGeom prst="rect">
            <a:avLst/>
          </a:prstGeom>
          <a:solidFill>
            <a:srgbClr val="0B1A2E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E5ADF8D5-ED44-1418-A029-F4197C796FC2}"/>
              </a:ext>
            </a:extLst>
          </p:cNvPr>
          <p:cNvSpPr/>
          <p:nvPr/>
        </p:nvSpPr>
        <p:spPr>
          <a:xfrm>
            <a:off x="993637" y="4008785"/>
            <a:ext cx="2049962" cy="333211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EECB73-C250-7666-659D-74EEB05E7967}"/>
              </a:ext>
            </a:extLst>
          </p:cNvPr>
          <p:cNvSpPr txBox="1"/>
          <p:nvPr/>
        </p:nvSpPr>
        <p:spPr>
          <a:xfrm>
            <a:off x="1380702" y="4048129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Garamond" panose="02020404030301010803" pitchFamily="18" charset="0"/>
              </a:rPr>
              <a:t>Custom Engagement</a:t>
            </a: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85499BAD-F7BF-E57C-A2DB-8AF38787BFB6}"/>
              </a:ext>
            </a:extLst>
          </p:cNvPr>
          <p:cNvSpPr/>
          <p:nvPr/>
        </p:nvSpPr>
        <p:spPr>
          <a:xfrm>
            <a:off x="1142560" y="2052754"/>
            <a:ext cx="1736096" cy="4212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 Prep &amp; </a:t>
            </a:r>
          </a:p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M&amp;A Advisory</a:t>
            </a:r>
            <a:endParaRPr lang="en-US" sz="1100" dirty="0"/>
          </a:p>
        </p:txBody>
      </p:sp>
      <p:pic>
        <p:nvPicPr>
          <p:cNvPr id="12" name="Image 3" descr="preencoded.png">
            <a:extLst>
              <a:ext uri="{FF2B5EF4-FFF2-40B4-BE49-F238E27FC236}">
                <a16:creationId xmlns:a16="http://schemas.microsoft.com/office/drawing/2014/main" id="{65AB501E-AF23-8917-12AC-D0FB3F753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227" y="1652045"/>
            <a:ext cx="397180" cy="397180"/>
          </a:xfrm>
          <a:prstGeom prst="rect">
            <a:avLst/>
          </a:prstGeom>
        </p:spPr>
      </p:pic>
      <p:sp>
        <p:nvSpPr>
          <p:cNvPr id="13" name="Text 10">
            <a:extLst>
              <a:ext uri="{FF2B5EF4-FFF2-40B4-BE49-F238E27FC236}">
                <a16:creationId xmlns:a16="http://schemas.microsoft.com/office/drawing/2014/main" id="{14505C64-1BCC-56D0-C048-0725F2640269}"/>
              </a:ext>
            </a:extLst>
          </p:cNvPr>
          <p:cNvSpPr/>
          <p:nvPr/>
        </p:nvSpPr>
        <p:spPr>
          <a:xfrm>
            <a:off x="1186713" y="2549871"/>
            <a:ext cx="1691942" cy="133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060"/>
              </a:lnSpc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Exited Founders with deep industry experience and buyer relationships, lead curated M&amp;A teams to maximize exits.</a:t>
            </a:r>
          </a:p>
          <a:p>
            <a:pPr marL="60325">
              <a:lnSpc>
                <a:spcPts val="1060"/>
              </a:lnSpc>
            </a:pPr>
            <a:endParaRPr lang="en-US" sz="800" dirty="0">
              <a:solidFill>
                <a:schemeClr val="bg1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Industry focused deal team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Financial clean up &amp; data room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Marketing materials &amp; buyer list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Full end to end M&amp;A process</a:t>
            </a:r>
          </a:p>
          <a:p>
            <a:endParaRPr lang="en-US" sz="800" dirty="0">
              <a:solidFill>
                <a:schemeClr val="bg1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E0199DBA-6C6F-19B5-8E7F-8DC214506A59}"/>
              </a:ext>
            </a:extLst>
          </p:cNvPr>
          <p:cNvSpPr/>
          <p:nvPr/>
        </p:nvSpPr>
        <p:spPr>
          <a:xfrm>
            <a:off x="993637" y="1525772"/>
            <a:ext cx="2049962" cy="45923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658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90008-6453-355D-EF8E-E9E1141A9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CA597E14-B810-2980-EB63-B1C6DEA93E33}"/>
              </a:ext>
            </a:extLst>
          </p:cNvPr>
          <p:cNvSpPr/>
          <p:nvPr/>
        </p:nvSpPr>
        <p:spPr>
          <a:xfrm>
            <a:off x="1085426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 Preparation &amp; </a:t>
            </a:r>
            <a:r>
              <a:rPr lang="en-US" sz="2400" b="1" dirty="0">
                <a:solidFill>
                  <a:srgbClr val="0F22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M&amp;A Advisory</a:t>
            </a:r>
            <a:endParaRPr lang="en-US" sz="2400" dirty="0">
              <a:solidFill>
                <a:srgbClr val="0F2238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089C1EF-252C-9B96-8EEC-B9477338EAD0}"/>
              </a:ext>
            </a:extLst>
          </p:cNvPr>
          <p:cNvSpPr/>
          <p:nvPr/>
        </p:nvSpPr>
        <p:spPr>
          <a:xfrm>
            <a:off x="545252" y="839499"/>
            <a:ext cx="8119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0F2238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Systematic preparation to maximize valuation and minimize deal risk 6–36 months before going to market.</a:t>
            </a:r>
            <a:endParaRPr lang="en-US" sz="1200" dirty="0">
              <a:solidFill>
                <a:srgbClr val="0F2238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4432F03B-943C-1198-2290-B335BE015B3D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52A74B-7492-760D-253A-74AD1EB08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7791" y="233418"/>
            <a:ext cx="1684421" cy="376805"/>
          </a:xfrm>
          <a:prstGeom prst="rect">
            <a:avLst/>
          </a:prstGeom>
        </p:spPr>
      </p:pic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CBE68CDE-C6AA-0DDE-DB79-2974217F4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975" y="421821"/>
            <a:ext cx="390798" cy="390798"/>
          </a:xfrm>
          <a:prstGeom prst="rect">
            <a:avLst/>
          </a:prstGeom>
        </p:spPr>
      </p:pic>
      <p:sp>
        <p:nvSpPr>
          <p:cNvPr id="20" name="Text Content Right">
            <a:extLst>
              <a:ext uri="{FF2B5EF4-FFF2-40B4-BE49-F238E27FC236}">
                <a16:creationId xmlns:a16="http://schemas.microsoft.com/office/drawing/2014/main" id="{3680387C-6E56-316F-9C69-7808043DDA02}"/>
              </a:ext>
            </a:extLst>
          </p:cNvPr>
          <p:cNvSpPr/>
          <p:nvPr/>
        </p:nvSpPr>
        <p:spPr>
          <a:xfrm>
            <a:off x="3364691" y="1484403"/>
            <a:ext cx="5300433" cy="30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Curated M&amp;A Team Selection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We assign industry-specific exited founders, investment bankers, M&amp;A attorneys, and tax advisors. Every team member is chosen for their fit each specific deal.</a:t>
            </a:r>
          </a:p>
          <a:p>
            <a:pPr>
              <a:lnSpc>
                <a:spcPts val="1480"/>
              </a:lnSpc>
            </a:pPr>
            <a:endParaRPr lang="en-US" sz="900" dirty="0"/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Direct Buyer Relationships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Our Exited Founders bring real buyer relationships from their own exits. Strategic acquirers, PE firms, and industry insiders they’ve worked with directly.</a:t>
            </a:r>
          </a:p>
          <a:p>
            <a:pPr marL="0" indent="0">
              <a:lnSpc>
                <a:spcPts val="1480"/>
              </a:lnSpc>
              <a:buNone/>
            </a:pPr>
            <a:endParaRPr lang="en-US" sz="1200" dirty="0"/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Deal Structure &amp; Negotiation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Optimize deal structures, purchase price, earnout terms, escrow, and working capital adjustments. Protect founder and investor economics through final payout.</a:t>
            </a:r>
          </a:p>
          <a:p>
            <a:pPr>
              <a:lnSpc>
                <a:spcPts val="1480"/>
              </a:lnSpc>
            </a:pPr>
            <a:endParaRPr lang="en-US" sz="900" dirty="0"/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Post-LOI Diligence Management</a:t>
            </a:r>
          </a:p>
          <a:p>
            <a:pPr>
              <a:lnSpc>
                <a:spcPts val="1480"/>
              </a:lnSpc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Manage the entire diligence process through close. Keep the deal on track, prevent re-trades, and ensure the founder can keep running the business.</a:t>
            </a: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CE34EB71-6088-CF4C-64A9-A29E14E99F88}"/>
              </a:ext>
            </a:extLst>
          </p:cNvPr>
          <p:cNvSpPr/>
          <p:nvPr/>
        </p:nvSpPr>
        <p:spPr>
          <a:xfrm>
            <a:off x="994530" y="1569469"/>
            <a:ext cx="2049962" cy="2766270"/>
          </a:xfrm>
          <a:prstGeom prst="rect">
            <a:avLst/>
          </a:prstGeom>
          <a:solidFill>
            <a:srgbClr val="0B1A2E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D5FCF1AF-472B-0651-9514-2ABF7DF9DA99}"/>
              </a:ext>
            </a:extLst>
          </p:cNvPr>
          <p:cNvSpPr/>
          <p:nvPr/>
        </p:nvSpPr>
        <p:spPr>
          <a:xfrm>
            <a:off x="994530" y="4006559"/>
            <a:ext cx="2049962" cy="333211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BECD2C-8257-A0A6-063F-2A24A0365613}"/>
              </a:ext>
            </a:extLst>
          </p:cNvPr>
          <p:cNvSpPr txBox="1"/>
          <p:nvPr/>
        </p:nvSpPr>
        <p:spPr>
          <a:xfrm>
            <a:off x="1381595" y="4045903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Garamond" panose="02020404030301010803" pitchFamily="18" charset="0"/>
              </a:rPr>
              <a:t>Custom Engagement</a:t>
            </a: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8280ED96-EBA8-0983-5BED-B17C46AFCDF3}"/>
              </a:ext>
            </a:extLst>
          </p:cNvPr>
          <p:cNvSpPr/>
          <p:nvPr/>
        </p:nvSpPr>
        <p:spPr>
          <a:xfrm>
            <a:off x="1143453" y="2050528"/>
            <a:ext cx="1736096" cy="4212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 Prep &amp; </a:t>
            </a:r>
          </a:p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M&amp;A Advisory</a:t>
            </a:r>
            <a:endParaRPr lang="en-US" sz="1100" dirty="0"/>
          </a:p>
        </p:txBody>
      </p:sp>
      <p:pic>
        <p:nvPicPr>
          <p:cNvPr id="12" name="Image 3" descr="preencoded.png">
            <a:extLst>
              <a:ext uri="{FF2B5EF4-FFF2-40B4-BE49-F238E27FC236}">
                <a16:creationId xmlns:a16="http://schemas.microsoft.com/office/drawing/2014/main" id="{16DFFE06-BF79-6896-E7B0-ACD66D7E5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1120" y="1649819"/>
            <a:ext cx="397180" cy="397180"/>
          </a:xfrm>
          <a:prstGeom prst="rect">
            <a:avLst/>
          </a:prstGeom>
        </p:spPr>
      </p:pic>
      <p:sp>
        <p:nvSpPr>
          <p:cNvPr id="13" name="Text 10">
            <a:extLst>
              <a:ext uri="{FF2B5EF4-FFF2-40B4-BE49-F238E27FC236}">
                <a16:creationId xmlns:a16="http://schemas.microsoft.com/office/drawing/2014/main" id="{04598E6F-C159-6224-348C-28D1B8BD2290}"/>
              </a:ext>
            </a:extLst>
          </p:cNvPr>
          <p:cNvSpPr/>
          <p:nvPr/>
        </p:nvSpPr>
        <p:spPr>
          <a:xfrm>
            <a:off x="1187606" y="2547645"/>
            <a:ext cx="1691942" cy="133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060"/>
              </a:lnSpc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Exited Founders with deep industry experience and buyer relationships, lead curated M&amp;A teams to maximize exits.</a:t>
            </a:r>
          </a:p>
          <a:p>
            <a:pPr marL="60325">
              <a:lnSpc>
                <a:spcPts val="1060"/>
              </a:lnSpc>
            </a:pPr>
            <a:endParaRPr lang="en-US" sz="800" dirty="0">
              <a:solidFill>
                <a:schemeClr val="bg1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Industry focused deal team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Financial clean up &amp; data room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Marketing materials &amp; buyer list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Full end to end M&amp;A process</a:t>
            </a:r>
          </a:p>
          <a:p>
            <a:endParaRPr lang="en-US" sz="800" dirty="0">
              <a:solidFill>
                <a:schemeClr val="bg1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2" name="Shape 2">
            <a:extLst>
              <a:ext uri="{FF2B5EF4-FFF2-40B4-BE49-F238E27FC236}">
                <a16:creationId xmlns:a16="http://schemas.microsoft.com/office/drawing/2014/main" id="{A27E0511-69F2-566C-D16B-BD8D71BC10DA}"/>
              </a:ext>
            </a:extLst>
          </p:cNvPr>
          <p:cNvSpPr/>
          <p:nvPr/>
        </p:nvSpPr>
        <p:spPr>
          <a:xfrm>
            <a:off x="994530" y="1527991"/>
            <a:ext cx="2049962" cy="45923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04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">
            <a:extLst>
              <a:ext uri="{FF2B5EF4-FFF2-40B4-BE49-F238E27FC236}">
                <a16:creationId xmlns:a16="http://schemas.microsoft.com/office/drawing/2014/main" id="{FDAC86CD-916C-4C25-9F77-0F351637C496}"/>
              </a:ext>
            </a:extLst>
          </p:cNvPr>
          <p:cNvSpPr/>
          <p:nvPr/>
        </p:nvSpPr>
        <p:spPr>
          <a:xfrm>
            <a:off x="7131516" y="1431898"/>
            <a:ext cx="1361607" cy="2459879"/>
          </a:xfrm>
          <a:prstGeom prst="rect">
            <a:avLst/>
          </a:prstGeom>
          <a:solidFill>
            <a:srgbClr val="F7F8FA"/>
          </a:solidFill>
          <a:ln w="635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2">
            <a:extLst>
              <a:ext uri="{FF2B5EF4-FFF2-40B4-BE49-F238E27FC236}">
                <a16:creationId xmlns:a16="http://schemas.microsoft.com/office/drawing/2014/main" id="{018680F8-81D1-DD7B-94D7-846927519584}"/>
              </a:ext>
            </a:extLst>
          </p:cNvPr>
          <p:cNvSpPr/>
          <p:nvPr/>
        </p:nvSpPr>
        <p:spPr>
          <a:xfrm>
            <a:off x="7135470" y="1419529"/>
            <a:ext cx="50182" cy="24712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">
            <a:extLst>
              <a:ext uri="{FF2B5EF4-FFF2-40B4-BE49-F238E27FC236}">
                <a16:creationId xmlns:a16="http://schemas.microsoft.com/office/drawing/2014/main" id="{56EF0B87-B998-0ADE-5B9B-770A664386DB}"/>
              </a:ext>
            </a:extLst>
          </p:cNvPr>
          <p:cNvSpPr/>
          <p:nvPr/>
        </p:nvSpPr>
        <p:spPr>
          <a:xfrm>
            <a:off x="5526768" y="1431898"/>
            <a:ext cx="1361607" cy="2459879"/>
          </a:xfrm>
          <a:prstGeom prst="rect">
            <a:avLst/>
          </a:prstGeom>
          <a:solidFill>
            <a:srgbClr val="F7F8FA"/>
          </a:solidFill>
          <a:ln w="635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747712AE-6376-A186-E941-C81FF8A24037}"/>
              </a:ext>
            </a:extLst>
          </p:cNvPr>
          <p:cNvSpPr/>
          <p:nvPr/>
        </p:nvSpPr>
        <p:spPr>
          <a:xfrm>
            <a:off x="5530722" y="1419529"/>
            <a:ext cx="50182" cy="24712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">
            <a:extLst>
              <a:ext uri="{FF2B5EF4-FFF2-40B4-BE49-F238E27FC236}">
                <a16:creationId xmlns:a16="http://schemas.microsoft.com/office/drawing/2014/main" id="{1159E497-8AE5-955C-E0E6-2CE0EBAC01C4}"/>
              </a:ext>
            </a:extLst>
          </p:cNvPr>
          <p:cNvSpPr/>
          <p:nvPr/>
        </p:nvSpPr>
        <p:spPr>
          <a:xfrm>
            <a:off x="3922020" y="1419529"/>
            <a:ext cx="1361607" cy="2459879"/>
          </a:xfrm>
          <a:prstGeom prst="rect">
            <a:avLst/>
          </a:prstGeom>
          <a:solidFill>
            <a:srgbClr val="F7F8FA"/>
          </a:solidFill>
          <a:ln w="635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2">
            <a:extLst>
              <a:ext uri="{FF2B5EF4-FFF2-40B4-BE49-F238E27FC236}">
                <a16:creationId xmlns:a16="http://schemas.microsoft.com/office/drawing/2014/main" id="{8A7EED28-1CA6-0034-C1BA-BDBEF7AF9878}"/>
              </a:ext>
            </a:extLst>
          </p:cNvPr>
          <p:cNvSpPr/>
          <p:nvPr/>
        </p:nvSpPr>
        <p:spPr>
          <a:xfrm>
            <a:off x="3925974" y="1407160"/>
            <a:ext cx="50182" cy="24712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1">
            <a:extLst>
              <a:ext uri="{FF2B5EF4-FFF2-40B4-BE49-F238E27FC236}">
                <a16:creationId xmlns:a16="http://schemas.microsoft.com/office/drawing/2014/main" id="{F4451A08-0F0E-E2E4-6101-6E4F1972A6B5}"/>
              </a:ext>
            </a:extLst>
          </p:cNvPr>
          <p:cNvSpPr/>
          <p:nvPr/>
        </p:nvSpPr>
        <p:spPr>
          <a:xfrm>
            <a:off x="2317272" y="1419529"/>
            <a:ext cx="1361607" cy="2459879"/>
          </a:xfrm>
          <a:prstGeom prst="rect">
            <a:avLst/>
          </a:prstGeom>
          <a:solidFill>
            <a:srgbClr val="F7F8FA"/>
          </a:solidFill>
          <a:ln w="635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7FF4265F-D922-EEFE-CD16-24FAD2394DF7}"/>
              </a:ext>
            </a:extLst>
          </p:cNvPr>
          <p:cNvSpPr/>
          <p:nvPr/>
        </p:nvSpPr>
        <p:spPr>
          <a:xfrm>
            <a:off x="2321226" y="1407160"/>
            <a:ext cx="50182" cy="24712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1">
            <a:extLst>
              <a:ext uri="{FF2B5EF4-FFF2-40B4-BE49-F238E27FC236}">
                <a16:creationId xmlns:a16="http://schemas.microsoft.com/office/drawing/2014/main" id="{6FCF24F3-1E3C-AD06-1335-C71C507B9926}"/>
              </a:ext>
            </a:extLst>
          </p:cNvPr>
          <p:cNvSpPr/>
          <p:nvPr/>
        </p:nvSpPr>
        <p:spPr>
          <a:xfrm>
            <a:off x="712524" y="1397762"/>
            <a:ext cx="1361607" cy="2459879"/>
          </a:xfrm>
          <a:prstGeom prst="rect">
            <a:avLst/>
          </a:prstGeom>
          <a:solidFill>
            <a:srgbClr val="F7F8FA"/>
          </a:solidFill>
          <a:ln w="635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872DA16E-87FC-D1A1-FD5C-1F202011B5A2}"/>
              </a:ext>
            </a:extLst>
          </p:cNvPr>
          <p:cNvSpPr/>
          <p:nvPr/>
        </p:nvSpPr>
        <p:spPr>
          <a:xfrm>
            <a:off x="716478" y="1385393"/>
            <a:ext cx="50182" cy="24712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0"/>
          <p:cNvSpPr/>
          <p:nvPr/>
        </p:nvSpPr>
        <p:spPr>
          <a:xfrm>
            <a:off x="1159632" y="339486"/>
            <a:ext cx="714078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Partnership with Ventures &amp; Accelerate Blue Fund</a:t>
            </a:r>
          </a:p>
        </p:txBody>
      </p:sp>
      <p:sp>
        <p:nvSpPr>
          <p:cNvPr id="4" name="Text 1"/>
          <p:cNvSpPr/>
          <p:nvPr/>
        </p:nvSpPr>
        <p:spPr>
          <a:xfrm>
            <a:off x="561998" y="735390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F2238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A lifecycle partnership from company formation through successful exit and reinvestment.</a:t>
            </a:r>
            <a:endParaRPr lang="en-US" sz="1200" dirty="0">
              <a:solidFill>
                <a:srgbClr val="0F2238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5" name="Shape 2"/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789" y="181031"/>
            <a:ext cx="1387148" cy="3103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98" y="315591"/>
            <a:ext cx="446081" cy="380386"/>
          </a:xfrm>
          <a:prstGeom prst="rect">
            <a:avLst/>
          </a:prstGeom>
        </p:spPr>
      </p:pic>
      <p:sp>
        <p:nvSpPr>
          <p:cNvPr id="20" name="Stage 1"/>
          <p:cNvSpPr/>
          <p:nvPr/>
        </p:nvSpPr>
        <p:spPr>
          <a:xfrm>
            <a:off x="769858" y="1555756"/>
            <a:ext cx="1300319" cy="219662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C9A661"/>
                </a:solidFill>
                <a:latin typeface="Georgia" pitchFamily="34" charset="0"/>
              </a:rPr>
              <a:t>1. Company Formation</a:t>
            </a:r>
          </a:p>
          <a:p>
            <a:pPr marL="0" indent="0">
              <a:buNone/>
            </a:pPr>
            <a:endParaRPr lang="en-US" sz="1200" dirty="0">
              <a:solidFill>
                <a:srgbClr val="0B1A2E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UofM Ventures licenses tech and invests. </a:t>
            </a:r>
          </a:p>
          <a:p>
            <a:pPr marL="0" indent="0">
              <a:buNone/>
            </a:pPr>
            <a:endParaRPr lang="en-US" sz="1000" dirty="0">
              <a:solidFill>
                <a:srgbClr val="0B1A2E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Startup begins building product and company.</a:t>
            </a:r>
          </a:p>
        </p:txBody>
      </p:sp>
      <p:sp>
        <p:nvSpPr>
          <p:cNvPr id="21" name="Stage 2"/>
          <p:cNvSpPr/>
          <p:nvPr/>
        </p:nvSpPr>
        <p:spPr>
          <a:xfrm>
            <a:off x="2367454" y="1555756"/>
            <a:ext cx="1357653" cy="253622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C9A661"/>
                </a:solidFill>
                <a:latin typeface="Georgia" pitchFamily="34" charset="0"/>
              </a:rPr>
              <a:t>2. Valuation &amp; </a:t>
            </a:r>
            <a:r>
              <a:rPr lang="en-US" sz="1100" b="1" dirty="0">
                <a:solidFill>
                  <a:srgbClr val="C9A661"/>
                </a:solidFill>
                <a:latin typeface="Georgia" pitchFamily="34" charset="0"/>
              </a:rPr>
              <a:t>Market Testing</a:t>
            </a:r>
          </a:p>
          <a:p>
            <a:pPr marL="0" indent="0">
              <a:buNone/>
            </a:pPr>
            <a:endParaRPr lang="en-US" sz="1200" dirty="0">
              <a:solidFill>
                <a:srgbClr val="0B1A2E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Exitwise provides early valuation benchmarking, buyer testing and industry insights from previous M&amp;A transactions and banker interviews to develop a strategic exit plan.</a:t>
            </a:r>
          </a:p>
        </p:txBody>
      </p:sp>
      <p:sp>
        <p:nvSpPr>
          <p:cNvPr id="22" name="Stage 3"/>
          <p:cNvSpPr/>
          <p:nvPr/>
        </p:nvSpPr>
        <p:spPr>
          <a:xfrm>
            <a:off x="3972202" y="1555757"/>
            <a:ext cx="1311425" cy="25144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C9A661"/>
                </a:solidFill>
                <a:latin typeface="Georgia" pitchFamily="34" charset="0"/>
              </a:rPr>
              <a:t>3. Growth Advisory</a:t>
            </a:r>
          </a:p>
          <a:p>
            <a:pPr marL="0" indent="0">
              <a:buNone/>
            </a:pPr>
            <a:endParaRPr lang="en-US" sz="1200" dirty="0">
              <a:solidFill>
                <a:srgbClr val="0B1A2E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Full Business diagnostic.</a:t>
            </a:r>
          </a:p>
          <a:p>
            <a:pPr marL="0" indent="0">
              <a:buNone/>
            </a:pPr>
            <a:endParaRPr lang="en-US" sz="1000" dirty="0">
              <a:solidFill>
                <a:srgbClr val="0B1A2E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Exited Founders develop custom growth plan.</a:t>
            </a:r>
          </a:p>
          <a:p>
            <a:pPr marL="0" indent="0">
              <a:buNone/>
            </a:pPr>
            <a:endParaRPr lang="en-US" sz="1000" dirty="0">
              <a:solidFill>
                <a:srgbClr val="0B1A2E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Coach on scaling, operations, and exit preparation.</a:t>
            </a:r>
          </a:p>
        </p:txBody>
      </p:sp>
      <p:sp>
        <p:nvSpPr>
          <p:cNvPr id="23" name="Stage 4"/>
          <p:cNvSpPr/>
          <p:nvPr/>
        </p:nvSpPr>
        <p:spPr>
          <a:xfrm>
            <a:off x="5580904" y="1555757"/>
            <a:ext cx="1307471" cy="12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C9A661"/>
                </a:solidFill>
                <a:latin typeface="Georgia" pitchFamily="34" charset="0"/>
              </a:rPr>
              <a:t>4. Exit Execution</a:t>
            </a:r>
          </a:p>
          <a:p>
            <a:pPr marL="0" indent="0">
              <a:buNone/>
            </a:pPr>
            <a:endParaRPr lang="en-US" sz="1200" dirty="0">
              <a:solidFill>
                <a:srgbClr val="0B1A2E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Curated M&amp;A team runs a disciplined process to maximize value.</a:t>
            </a:r>
          </a:p>
          <a:p>
            <a:pPr marL="0" indent="0">
              <a:buNone/>
            </a:pPr>
            <a:endParaRPr lang="en-US" sz="1000" dirty="0">
              <a:solidFill>
                <a:srgbClr val="0B1A2E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Exited Founder oversees team and introduces strategic buyers.</a:t>
            </a:r>
          </a:p>
        </p:txBody>
      </p:sp>
      <p:sp>
        <p:nvSpPr>
          <p:cNvPr id="24" name="Stage 5"/>
          <p:cNvSpPr/>
          <p:nvPr/>
        </p:nvSpPr>
        <p:spPr>
          <a:xfrm>
            <a:off x="7185652" y="1555757"/>
            <a:ext cx="1307471" cy="12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C9A661"/>
                </a:solidFill>
                <a:latin typeface="Georgia" pitchFamily="34" charset="0"/>
              </a:rPr>
              <a:t>5. Returns &amp; Reinvest</a:t>
            </a:r>
          </a:p>
          <a:p>
            <a:pPr marL="0" indent="0">
              <a:buNone/>
            </a:pPr>
            <a:endParaRPr lang="en-US" sz="1200" dirty="0">
              <a:solidFill>
                <a:srgbClr val="0B1A2E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Successful exit generates returns to UofM ventures, founders, and investors.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D6B9A73-378E-F647-614A-709FB3254FD5}"/>
              </a:ext>
            </a:extLst>
          </p:cNvPr>
          <p:cNvSpPr/>
          <p:nvPr/>
        </p:nvSpPr>
        <p:spPr>
          <a:xfrm>
            <a:off x="674649" y="4297704"/>
            <a:ext cx="7863560" cy="428367"/>
          </a:xfrm>
          <a:prstGeom prst="roundRect">
            <a:avLst/>
          </a:prstGeom>
          <a:solidFill>
            <a:srgbClr val="0F2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CCA2C9-62C7-4F87-F68D-F9FA906D45AE}"/>
              </a:ext>
            </a:extLst>
          </p:cNvPr>
          <p:cNvSpPr txBox="1"/>
          <p:nvPr/>
        </p:nvSpPr>
        <p:spPr>
          <a:xfrm>
            <a:off x="674649" y="4397891"/>
            <a:ext cx="7863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C9A66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Exitwise integrates with your existing portfolio management. We add exit expertise, not complexity.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33707" y="365760"/>
            <a:ext cx="714078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Portfolio Exit Tracking</a:t>
            </a:r>
          </a:p>
        </p:txBody>
      </p:sp>
      <p:sp>
        <p:nvSpPr>
          <p:cNvPr id="4" name="Text 1"/>
          <p:cNvSpPr/>
          <p:nvPr/>
        </p:nvSpPr>
        <p:spPr>
          <a:xfrm>
            <a:off x="545252" y="888520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F2238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Give your investment team visibility into exit-readiness across the entire portfolio.</a:t>
            </a:r>
            <a:endParaRPr lang="en-US" sz="1200" dirty="0">
              <a:solidFill>
                <a:srgbClr val="0F2238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5" name="Shape 2"/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082" y="196055"/>
            <a:ext cx="1684421" cy="3768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33" y="365760"/>
            <a:ext cx="446081" cy="380386"/>
          </a:xfrm>
          <a:prstGeom prst="rect">
            <a:avLst/>
          </a:prstGeom>
        </p:spPr>
      </p:pic>
      <p:sp>
        <p:nvSpPr>
          <p:cNvPr id="20" name="Content Left"/>
          <p:cNvSpPr/>
          <p:nvPr/>
        </p:nvSpPr>
        <p:spPr>
          <a:xfrm>
            <a:off x="595435" y="1644970"/>
            <a:ext cx="3900000" cy="20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Exit Readiness Scoring</a:t>
            </a:r>
          </a:p>
          <a:p>
            <a:pPr marL="0" indent="0">
              <a:lnSpc>
                <a:spcPts val="1480"/>
              </a:lnSpc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Each portfolio company is assessed on financial health, operational maturity, market timing, and team strength. Scored and tracked over time.</a:t>
            </a:r>
          </a:p>
          <a:p>
            <a:pPr marL="0" indent="0">
              <a:lnSpc>
                <a:spcPts val="1480"/>
              </a:lnSpc>
              <a:buNone/>
            </a:pPr>
            <a:endParaRPr lang="en-US" sz="800" dirty="0"/>
          </a:p>
          <a:p>
            <a:pPr marL="0" indent="0">
              <a:lnSpc>
                <a:spcPts val="1480"/>
              </a:lnSpc>
              <a:buNone/>
            </a:pPr>
            <a:endParaRPr lang="en-US" sz="800" dirty="0"/>
          </a:p>
          <a:p>
            <a:pPr marL="0" indent="0">
              <a:lnSpc>
                <a:spcPts val="14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Timeline &amp; Milestone Tracking</a:t>
            </a:r>
          </a:p>
          <a:p>
            <a:pPr marL="0" indent="0">
              <a:lnSpc>
                <a:spcPts val="1480"/>
              </a:lnSpc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Know which companies are 6 months from market-ready, which need 2+ years of growth, and what specific milestones need to be hit.</a:t>
            </a:r>
          </a:p>
        </p:txBody>
      </p:sp>
      <p:sp>
        <p:nvSpPr>
          <p:cNvPr id="21" name="Content Right"/>
          <p:cNvSpPr/>
          <p:nvPr/>
        </p:nvSpPr>
        <p:spPr>
          <a:xfrm>
            <a:off x="4700183" y="1644970"/>
            <a:ext cx="3767161" cy="20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Valuation Benchmarking</a:t>
            </a:r>
          </a:p>
          <a:p>
            <a:pPr marL="0" indent="0">
              <a:lnSpc>
                <a:spcPts val="1480"/>
              </a:lnSpc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Regular comparable transaction analysis so you always know the current market value range for each portfolio company.</a:t>
            </a:r>
          </a:p>
          <a:p>
            <a:pPr marL="0" indent="0">
              <a:lnSpc>
                <a:spcPts val="1480"/>
              </a:lnSpc>
              <a:buNone/>
            </a:pPr>
            <a:endParaRPr lang="en-US" sz="800" dirty="0"/>
          </a:p>
          <a:p>
            <a:pPr marL="0" indent="0">
              <a:lnSpc>
                <a:spcPts val="1480"/>
              </a:lnSpc>
              <a:buNone/>
            </a:pPr>
            <a:endParaRPr lang="en-US" sz="800" dirty="0"/>
          </a:p>
          <a:p>
            <a:pPr marL="0" indent="0">
              <a:lnSpc>
                <a:spcPts val="14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Schedule Portfolio Reviews</a:t>
            </a:r>
          </a:p>
          <a:p>
            <a:pPr marL="0" indent="0">
              <a:lnSpc>
                <a:spcPts val="1480"/>
              </a:lnSpc>
              <a:buNone/>
            </a:pPr>
            <a:r>
              <a:rPr lang="en-US" sz="10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Structured updates on exit progress, growth metrics, and strategic recommendations for your investment committee.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1199C86-D9A3-433D-9E7A-F93EE40535AB}"/>
              </a:ext>
            </a:extLst>
          </p:cNvPr>
          <p:cNvSpPr/>
          <p:nvPr/>
        </p:nvSpPr>
        <p:spPr>
          <a:xfrm>
            <a:off x="674649" y="4297704"/>
            <a:ext cx="7863560" cy="428367"/>
          </a:xfrm>
          <a:prstGeom prst="roundRect">
            <a:avLst/>
          </a:prstGeom>
          <a:solidFill>
            <a:srgbClr val="0F2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DC1E2E-C19A-27C6-40D9-F1F9CFF7DA1C}"/>
              </a:ext>
            </a:extLst>
          </p:cNvPr>
          <p:cNvSpPr txBox="1"/>
          <p:nvPr/>
        </p:nvSpPr>
        <p:spPr>
          <a:xfrm>
            <a:off x="674649" y="4399255"/>
            <a:ext cx="7863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C9A66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Move from reactive exits to proactive portfolio management. Know which companies to prioritize and when.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B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731520"/>
            <a:ext cx="7680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Best Time to Plan Your Exit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 the day you start your company.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1520" y="2606040"/>
            <a:ext cx="2286000" cy="27432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288036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Todd Sullivan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324612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Partner, Exitwise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3568642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C9A6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todd@exitwise.com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C9A661"/>
                </a:solidFill>
                <a:latin typeface="Calibri" pitchFamily="34" charset="0"/>
                <a:cs typeface="Calibri" pitchFamily="34" charset="-120"/>
              </a:rPr>
              <a:t>linkedin.com/in/toddfsullivan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D79F59-1D23-EC7D-4553-7439C40FFEF5}"/>
              </a:ext>
            </a:extLst>
          </p:cNvPr>
          <p:cNvSpPr txBox="1"/>
          <p:nvPr/>
        </p:nvSpPr>
        <p:spPr>
          <a:xfrm>
            <a:off x="2286000" y="440802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EEC1FA-D94E-7033-4870-71D4667F0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568" y="286809"/>
            <a:ext cx="1684421" cy="376805"/>
          </a:xfrm>
          <a:prstGeom prst="rect">
            <a:avLst/>
          </a:prstGeom>
        </p:spPr>
      </p:pic>
      <p:pic>
        <p:nvPicPr>
          <p:cNvPr id="10" name="Picture 2" descr="Innovation Partnerships logo">
            <a:extLst>
              <a:ext uri="{FF2B5EF4-FFF2-40B4-BE49-F238E27FC236}">
                <a16:creationId xmlns:a16="http://schemas.microsoft.com/office/drawing/2014/main" id="{6DD5ABA0-1162-5B3B-BD13-F737D7ACF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133" y="3643503"/>
            <a:ext cx="1133856" cy="113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8892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to Exit Checklist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152144"/>
            <a:ext cx="228600" cy="228600"/>
          </a:xfrm>
          <a:prstGeom prst="ellipse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228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B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14400" y="3936492"/>
            <a:ext cx="794084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Understand and focus on the valuation drivers that matter in your industry</a:t>
            </a:r>
            <a:endParaRPr lang="en-US" sz="14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48640" y="1892808"/>
            <a:ext cx="228600" cy="228600"/>
          </a:xfrm>
          <a:prstGeom prst="ellipse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883664"/>
            <a:ext cx="228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B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914400" y="937260"/>
            <a:ext cx="680643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Get your financials clean and maintain monthly close discipline from the start</a:t>
            </a:r>
            <a:endParaRPr lang="en-US" sz="14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48640" y="2642616"/>
            <a:ext cx="228600" cy="228600"/>
          </a:xfrm>
          <a:prstGeom prst="ellipse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640" y="2633472"/>
            <a:ext cx="228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B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914399" y="1677924"/>
            <a:ext cx="761083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Diversify your customer base.  No single customer &gt;20% of revenue</a:t>
            </a:r>
            <a:endParaRPr lang="en-US" sz="14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3401568"/>
            <a:ext cx="228600" cy="228600"/>
          </a:xfrm>
          <a:prstGeom prst="ellipse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48640" y="3392424"/>
            <a:ext cx="228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B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14400" y="2427732"/>
            <a:ext cx="7610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Reduce founder dependency.  Build a team and systems that can operate without you.</a:t>
            </a:r>
            <a:endParaRPr lang="en-US" sz="14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48640" y="4151376"/>
            <a:ext cx="228600" cy="228600"/>
          </a:xfrm>
          <a:prstGeom prst="ellipse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48640" y="4142232"/>
            <a:ext cx="2286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B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914399" y="3192940"/>
            <a:ext cx="7514581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Think carefully about how much capital you raise and from whom.</a:t>
            </a:r>
            <a:endParaRPr lang="en-US" sz="14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F3DF92A-B3D4-5E2B-679D-A41EE10AD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568" y="286809"/>
            <a:ext cx="1684421" cy="3768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2BAF1D-39DA-63D0-15C7-E969CD3B739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10B41"/>
              </a:clrFrom>
              <a:clrTo>
                <a:srgbClr val="110B4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6190" y="4206240"/>
            <a:ext cx="1309052" cy="7180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A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D73728-CA65-A4C6-820B-4983DFEBF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25669EB-0679-B200-C34E-57F797CD81C4}"/>
              </a:ext>
            </a:extLst>
          </p:cNvPr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60BF56A-AC49-AA5E-B286-926FDCE32450}"/>
              </a:ext>
            </a:extLst>
          </p:cNvPr>
          <p:cNvSpPr/>
          <p:nvPr/>
        </p:nvSpPr>
        <p:spPr>
          <a:xfrm>
            <a:off x="575250" y="32004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Next Wave of M&amp;A</a:t>
            </a:r>
            <a:endParaRPr lang="en-US" sz="3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D2C6D96A-54EF-9CFB-C81E-1ED3A05E8062}"/>
              </a:ext>
            </a:extLst>
          </p:cNvPr>
          <p:cNvSpPr/>
          <p:nvPr/>
        </p:nvSpPr>
        <p:spPr>
          <a:xfrm>
            <a:off x="457200" y="1188720"/>
            <a:ext cx="2360951" cy="3291840"/>
          </a:xfrm>
          <a:prstGeom prst="rect">
            <a:avLst/>
          </a:prstGeom>
          <a:solidFill>
            <a:srgbClr val="0F2238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A7B2F26-36B7-2B3D-EC9A-77F523C143A5}"/>
              </a:ext>
            </a:extLst>
          </p:cNvPr>
          <p:cNvSpPr/>
          <p:nvPr/>
        </p:nvSpPr>
        <p:spPr>
          <a:xfrm>
            <a:off x="457200" y="1188720"/>
            <a:ext cx="64008" cy="3291840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43258E3A-2332-621C-021B-99D50278B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30" y="1417320"/>
            <a:ext cx="411480" cy="411480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F4FDCD15-8E53-6313-6D4B-61B76F57EAEE}"/>
              </a:ext>
            </a:extLst>
          </p:cNvPr>
          <p:cNvSpPr/>
          <p:nvPr/>
        </p:nvSpPr>
        <p:spPr>
          <a:xfrm>
            <a:off x="1268170" y="1417320"/>
            <a:ext cx="154998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Plummeting  Build Costs</a:t>
            </a:r>
            <a:endParaRPr lang="en-US" sz="16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A213004-0A3A-E0A6-0F56-95A05C88DB35}"/>
              </a:ext>
            </a:extLst>
          </p:cNvPr>
          <p:cNvSpPr/>
          <p:nvPr/>
        </p:nvSpPr>
        <p:spPr>
          <a:xfrm>
            <a:off x="739765" y="2071640"/>
            <a:ext cx="2040911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AI</a:t>
            </a:r>
          </a:p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Cloud infrastructure</a:t>
            </a:r>
          </a:p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No-code tools</a:t>
            </a:r>
          </a:p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Remote talent</a:t>
            </a: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139488E3-9E86-8C4B-E605-BC9628D0A74B}"/>
              </a:ext>
            </a:extLst>
          </p:cNvPr>
          <p:cNvSpPr/>
          <p:nvPr/>
        </p:nvSpPr>
        <p:spPr>
          <a:xfrm>
            <a:off x="724775" y="3556892"/>
            <a:ext cx="20933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chemeClr val="bg1"/>
                </a:solidFill>
                <a:latin typeface="Poppins SemiBold" panose="02000000000000000000" pitchFamily="2" charset="77"/>
                <a:ea typeface="Calibri" pitchFamily="34" charset="-122"/>
                <a:cs typeface="Poppins SemiBold" panose="02000000000000000000" pitchFamily="2" charset="77"/>
              </a:rPr>
              <a:t>Result: </a:t>
            </a:r>
            <a:r>
              <a:rPr lang="en-US" sz="1000" dirty="0">
                <a:solidFill>
                  <a:srgbClr val="C9A66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more companies with fewer employees and smaller funding rounds driving M&amp;A</a:t>
            </a:r>
            <a:endParaRPr lang="en-US" sz="1000" dirty="0">
              <a:solidFill>
                <a:srgbClr val="C9A661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57248F83-F030-4572-F90B-3875F1547C73}"/>
              </a:ext>
            </a:extLst>
          </p:cNvPr>
          <p:cNvSpPr/>
          <p:nvPr/>
        </p:nvSpPr>
        <p:spPr>
          <a:xfrm>
            <a:off x="3099968" y="1188720"/>
            <a:ext cx="2572259" cy="3291840"/>
          </a:xfrm>
          <a:prstGeom prst="rect">
            <a:avLst/>
          </a:prstGeom>
          <a:solidFill>
            <a:srgbClr val="0F2238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BD3A2FF3-9CD5-62AB-21AF-38CE23983500}"/>
              </a:ext>
            </a:extLst>
          </p:cNvPr>
          <p:cNvSpPr/>
          <p:nvPr/>
        </p:nvSpPr>
        <p:spPr>
          <a:xfrm>
            <a:off x="3099968" y="1188720"/>
            <a:ext cx="64008" cy="3291840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04E07130-05D5-B75A-0AB7-BE65E9757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2298" y="1469785"/>
            <a:ext cx="411480" cy="411480"/>
          </a:xfrm>
          <a:prstGeom prst="rect">
            <a:avLst/>
          </a:prstGeom>
        </p:spPr>
      </p:pic>
      <p:sp>
        <p:nvSpPr>
          <p:cNvPr id="13" name="Text 9">
            <a:extLst>
              <a:ext uri="{FF2B5EF4-FFF2-40B4-BE49-F238E27FC236}">
                <a16:creationId xmlns:a16="http://schemas.microsoft.com/office/drawing/2014/main" id="{18B59107-ABBA-74BC-1248-E0BBB1C4D30F}"/>
              </a:ext>
            </a:extLst>
          </p:cNvPr>
          <p:cNvSpPr/>
          <p:nvPr/>
        </p:nvSpPr>
        <p:spPr>
          <a:xfrm>
            <a:off x="3910938" y="1417320"/>
            <a:ext cx="166761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New Era of Serial Founder</a:t>
            </a:r>
            <a:endParaRPr lang="en-US" sz="160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8DA4C29B-2BFA-BF38-91C1-3E2331211AA6}"/>
              </a:ext>
            </a:extLst>
          </p:cNvPr>
          <p:cNvSpPr/>
          <p:nvPr/>
        </p:nvSpPr>
        <p:spPr>
          <a:xfrm>
            <a:off x="3352553" y="2103120"/>
            <a:ext cx="2411167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Companies built faster</a:t>
            </a:r>
          </a:p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Require less funding</a:t>
            </a:r>
          </a:p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Smaller average exits</a:t>
            </a:r>
          </a:p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Multi-exit founders</a:t>
            </a: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92D76821-905F-DA0A-F505-FA799780965A}"/>
              </a:ext>
            </a:extLst>
          </p:cNvPr>
          <p:cNvSpPr/>
          <p:nvPr/>
        </p:nvSpPr>
        <p:spPr>
          <a:xfrm>
            <a:off x="3339608" y="3465312"/>
            <a:ext cx="2238941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chemeClr val="bg1"/>
                </a:solidFill>
                <a:latin typeface="Poppins SemiBold" panose="02000000000000000000" pitchFamily="2" charset="77"/>
                <a:cs typeface="Poppins SemiBold" panose="02000000000000000000" pitchFamily="2" charset="77"/>
              </a:rPr>
              <a:t>Result:</a:t>
            </a:r>
            <a:r>
              <a:rPr lang="en-US" sz="10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 </a:t>
            </a:r>
            <a:r>
              <a:rPr lang="en-US" sz="1000" dirty="0">
                <a:solidFill>
                  <a:srgbClr val="C9A66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More founders will build, exit and invest in multiple companies over their entrepreneurial careers.</a:t>
            </a:r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A4FAF044-D7A6-49D0-CE77-16997ADAB14B}"/>
              </a:ext>
            </a:extLst>
          </p:cNvPr>
          <p:cNvSpPr/>
          <p:nvPr/>
        </p:nvSpPr>
        <p:spPr>
          <a:xfrm>
            <a:off x="0" y="5094856"/>
            <a:ext cx="9144000" cy="5486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7">
            <a:extLst>
              <a:ext uri="{FF2B5EF4-FFF2-40B4-BE49-F238E27FC236}">
                <a16:creationId xmlns:a16="http://schemas.microsoft.com/office/drawing/2014/main" id="{552F089E-CCC2-01E8-59B2-0C930E44C32C}"/>
              </a:ext>
            </a:extLst>
          </p:cNvPr>
          <p:cNvSpPr/>
          <p:nvPr/>
        </p:nvSpPr>
        <p:spPr>
          <a:xfrm>
            <a:off x="5948648" y="1191220"/>
            <a:ext cx="2732213" cy="3291840"/>
          </a:xfrm>
          <a:prstGeom prst="rect">
            <a:avLst/>
          </a:prstGeom>
          <a:solidFill>
            <a:srgbClr val="0F2238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8">
            <a:extLst>
              <a:ext uri="{FF2B5EF4-FFF2-40B4-BE49-F238E27FC236}">
                <a16:creationId xmlns:a16="http://schemas.microsoft.com/office/drawing/2014/main" id="{56911FF9-1859-6866-215A-02CFCF56A708}"/>
              </a:ext>
            </a:extLst>
          </p:cNvPr>
          <p:cNvSpPr/>
          <p:nvPr/>
        </p:nvSpPr>
        <p:spPr>
          <a:xfrm>
            <a:off x="5948649" y="1191220"/>
            <a:ext cx="64008" cy="3291840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502F5531-AA82-3E94-2435-49E401C53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979" y="1472285"/>
            <a:ext cx="411480" cy="411480"/>
          </a:xfrm>
          <a:prstGeom prst="rect">
            <a:avLst/>
          </a:prstGeom>
        </p:spPr>
      </p:pic>
      <p:sp>
        <p:nvSpPr>
          <p:cNvPr id="20" name="Text 9">
            <a:extLst>
              <a:ext uri="{FF2B5EF4-FFF2-40B4-BE49-F238E27FC236}">
                <a16:creationId xmlns:a16="http://schemas.microsoft.com/office/drawing/2014/main" id="{56B7F198-30B4-4337-0163-5CA69855A9FC}"/>
              </a:ext>
            </a:extLst>
          </p:cNvPr>
          <p:cNvSpPr/>
          <p:nvPr/>
        </p:nvSpPr>
        <p:spPr>
          <a:xfrm>
            <a:off x="6759619" y="1419820"/>
            <a:ext cx="20511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Efficiency + Human Trust</a:t>
            </a:r>
            <a:endParaRPr lang="en-US" sz="1600" dirty="0"/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DDB85268-689E-7507-71BC-34704784109A}"/>
              </a:ext>
            </a:extLst>
          </p:cNvPr>
          <p:cNvSpPr/>
          <p:nvPr/>
        </p:nvSpPr>
        <p:spPr>
          <a:xfrm>
            <a:off x="6201234" y="2105620"/>
            <a:ext cx="2479627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Faster seller prep</a:t>
            </a:r>
          </a:p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Ai buyer intros &amp; coms</a:t>
            </a:r>
          </a:p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Efficient diligence &amp; docs</a:t>
            </a:r>
          </a:p>
          <a:p>
            <a:pPr marL="230188" indent="-230188">
              <a:lnSpc>
                <a:spcPts val="232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Human trust &amp; validation</a:t>
            </a:r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E4C180C1-2642-787D-FCB0-BF93296BF8C0}"/>
              </a:ext>
            </a:extLst>
          </p:cNvPr>
          <p:cNvSpPr/>
          <p:nvPr/>
        </p:nvSpPr>
        <p:spPr>
          <a:xfrm>
            <a:off x="6210979" y="3456186"/>
            <a:ext cx="239806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chemeClr val="bg1"/>
                </a:solidFill>
                <a:latin typeface="Poppins SemiBold" panose="02000000000000000000" pitchFamily="2" charset="77"/>
                <a:cs typeface="Poppins SemiBold" panose="02000000000000000000" pitchFamily="2" charset="77"/>
              </a:rPr>
              <a:t>Result: </a:t>
            </a:r>
            <a:r>
              <a:rPr lang="en-US" sz="1000" dirty="0">
                <a:solidFill>
                  <a:srgbClr val="C9A66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Each step of M&amp;A will be more automated. Human trust &amp; validation will remain critical to success.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71FB4B7-7F7A-B68B-7455-5CBD77FA44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4568" y="286809"/>
            <a:ext cx="1684421" cy="37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59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57760A-066E-21B5-ECD1-8CD265DBB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>
            <a:extLst>
              <a:ext uri="{FF2B5EF4-FFF2-40B4-BE49-F238E27FC236}">
                <a16:creationId xmlns:a16="http://schemas.microsoft.com/office/drawing/2014/main" id="{788C5BF0-E9E8-D4CA-8590-9A8376121687}"/>
              </a:ext>
            </a:extLst>
          </p:cNvPr>
          <p:cNvSpPr/>
          <p:nvPr/>
        </p:nvSpPr>
        <p:spPr>
          <a:xfrm>
            <a:off x="3543639" y="1579914"/>
            <a:ext cx="2049962" cy="2459561"/>
          </a:xfrm>
          <a:prstGeom prst="rect">
            <a:avLst/>
          </a:prstGeom>
          <a:solidFill>
            <a:srgbClr val="0B1A2E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5372B503-AE72-7342-1BF1-43C56B7AC2BD}"/>
              </a:ext>
            </a:extLst>
          </p:cNvPr>
          <p:cNvSpPr/>
          <p:nvPr/>
        </p:nvSpPr>
        <p:spPr>
          <a:xfrm>
            <a:off x="869688" y="445391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Exitwise Exit Journey</a:t>
            </a:r>
            <a:endParaRPr lang="en-US" sz="32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8ACE8D4-5DEC-53C9-020E-31555F5EC0D1}"/>
              </a:ext>
            </a:extLst>
          </p:cNvPr>
          <p:cNvSpPr/>
          <p:nvPr/>
        </p:nvSpPr>
        <p:spPr>
          <a:xfrm>
            <a:off x="869688" y="725602"/>
            <a:ext cx="7863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fontAlgn="base">
              <a:lnSpc>
                <a:spcPts val="2880"/>
              </a:lnSpc>
            </a:pPr>
            <a:r>
              <a:rPr lang="en-US" sz="1200" dirty="0">
                <a:latin typeface="Poppins Light" panose="02000000000000000000" pitchFamily="2" charset="77"/>
                <a:cs typeface="Poppins Light" panose="02000000000000000000" pitchFamily="2" charset="77"/>
              </a:rPr>
              <a:t>Designed to help business owners build, prepare and sell their companies between </a:t>
            </a:r>
            <a:r>
              <a:rPr lang="en-US" sz="1200" b="1" dirty="0">
                <a:latin typeface="Poppins SemiBold" panose="02000000000000000000" pitchFamily="2" charset="77"/>
                <a:cs typeface="Poppins SemiBold" panose="02000000000000000000" pitchFamily="2" charset="77"/>
              </a:rPr>
              <a:t>$10M to $250M</a:t>
            </a: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1FD1E9B2-AD13-A245-C563-6B32A8EEF0ED}"/>
              </a:ext>
            </a:extLst>
          </p:cNvPr>
          <p:cNvSpPr/>
          <p:nvPr/>
        </p:nvSpPr>
        <p:spPr>
          <a:xfrm>
            <a:off x="869696" y="1582086"/>
            <a:ext cx="2049962" cy="2459562"/>
          </a:xfrm>
          <a:prstGeom prst="rect">
            <a:avLst/>
          </a:prstGeom>
          <a:solidFill>
            <a:srgbClr val="0B1A2E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951CF2F3-E7B9-FA1A-171F-95A1732FBF94}"/>
              </a:ext>
            </a:extLst>
          </p:cNvPr>
          <p:cNvSpPr/>
          <p:nvPr/>
        </p:nvSpPr>
        <p:spPr>
          <a:xfrm>
            <a:off x="1026621" y="1958493"/>
            <a:ext cx="1736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Business Valuation </a:t>
            </a:r>
          </a:p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Market Feedback</a:t>
            </a:r>
            <a:endParaRPr lang="en-US" sz="1100" dirty="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76E1D18A-AD2A-8F28-188A-6D9248B145C8}"/>
              </a:ext>
            </a:extLst>
          </p:cNvPr>
          <p:cNvSpPr/>
          <p:nvPr/>
        </p:nvSpPr>
        <p:spPr>
          <a:xfrm>
            <a:off x="1123557" y="2568896"/>
            <a:ext cx="1605776" cy="12269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60"/>
              </a:lnSpc>
              <a:buNone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Understand your exit value in today’s market. Learn what’s driving enterprise value and what’s holding it back.</a:t>
            </a:r>
          </a:p>
          <a:p>
            <a:pPr marL="0" indent="0">
              <a:lnSpc>
                <a:spcPts val="1060"/>
              </a:lnSpc>
              <a:buNone/>
            </a:pPr>
            <a:endParaRPr lang="en-US" sz="800" dirty="0">
              <a:solidFill>
                <a:schemeClr val="bg1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Business valuation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Data room preparation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Buyer &amp; Banker testing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Grow or exit game plan</a:t>
            </a: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F251BDC2-60D8-D272-8365-490453A8C53D}"/>
              </a:ext>
            </a:extLst>
          </p:cNvPr>
          <p:cNvSpPr/>
          <p:nvPr/>
        </p:nvSpPr>
        <p:spPr>
          <a:xfrm>
            <a:off x="3697274" y="2073984"/>
            <a:ext cx="1736096" cy="4212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Exited Founder-Led </a:t>
            </a:r>
          </a:p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Growth Acceleration</a:t>
            </a:r>
            <a:endParaRPr lang="en-US" sz="11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47BF673A-BC4D-8123-7E85-FD19BA4E9583}"/>
              </a:ext>
            </a:extLst>
          </p:cNvPr>
          <p:cNvSpPr/>
          <p:nvPr/>
        </p:nvSpPr>
        <p:spPr>
          <a:xfrm>
            <a:off x="3800668" y="2568896"/>
            <a:ext cx="1540766" cy="1350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060"/>
              </a:lnSpc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Custom designed growth plan to build value for 3 to 36 months to maximize business value for a future exit.</a:t>
            </a:r>
          </a:p>
          <a:p>
            <a:pPr marL="60325">
              <a:lnSpc>
                <a:spcPts val="1060"/>
              </a:lnSpc>
            </a:pPr>
            <a:endParaRPr lang="en-US" sz="800" dirty="0">
              <a:solidFill>
                <a:schemeClr val="bg1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Full business diagnostic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Bespoke growth strategy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Multi-stage action plan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Exited Founder-led team</a:t>
            </a:r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6EEDE607-3E3C-083F-DF86-47CFB24798E1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24800A3-E6F5-11AD-12DC-E2E32C050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443" y="268797"/>
            <a:ext cx="1684421" cy="3768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D39522-0FB7-578E-44FC-D309C01B1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83" y="501249"/>
            <a:ext cx="364445" cy="3673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298DAB0-2B22-0B8A-9271-6FF0335F2C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1086" y="1719472"/>
            <a:ext cx="308471" cy="26304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65A1BB9-21D7-A028-9AB3-812E3705E8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0358" y="1714539"/>
            <a:ext cx="239750" cy="27049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E839483-3CA8-2C5D-F155-9F86D3F0C8B2}"/>
              </a:ext>
            </a:extLst>
          </p:cNvPr>
          <p:cNvSpPr txBox="1"/>
          <p:nvPr/>
        </p:nvSpPr>
        <p:spPr>
          <a:xfrm>
            <a:off x="5341434" y="440651"/>
            <a:ext cx="322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TM</a:t>
            </a:r>
          </a:p>
        </p:txBody>
      </p:sp>
      <p:sp>
        <p:nvSpPr>
          <p:cNvPr id="31" name="Shape 2">
            <a:extLst>
              <a:ext uri="{FF2B5EF4-FFF2-40B4-BE49-F238E27FC236}">
                <a16:creationId xmlns:a16="http://schemas.microsoft.com/office/drawing/2014/main" id="{617326D1-2C5F-E56B-47C9-189A58C529CF}"/>
              </a:ext>
            </a:extLst>
          </p:cNvPr>
          <p:cNvSpPr/>
          <p:nvPr/>
        </p:nvSpPr>
        <p:spPr>
          <a:xfrm>
            <a:off x="6224342" y="1587349"/>
            <a:ext cx="2049962" cy="2452968"/>
          </a:xfrm>
          <a:prstGeom prst="rect">
            <a:avLst/>
          </a:prstGeom>
          <a:solidFill>
            <a:srgbClr val="0B1A2E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Text 6">
            <a:extLst>
              <a:ext uri="{FF2B5EF4-FFF2-40B4-BE49-F238E27FC236}">
                <a16:creationId xmlns:a16="http://schemas.microsoft.com/office/drawing/2014/main" id="{AE7ECA75-51C4-7676-BB6C-D67F3BA5C118}"/>
              </a:ext>
            </a:extLst>
          </p:cNvPr>
          <p:cNvSpPr/>
          <p:nvPr/>
        </p:nvSpPr>
        <p:spPr>
          <a:xfrm>
            <a:off x="6373265" y="2068408"/>
            <a:ext cx="1736096" cy="4212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 Prep &amp; </a:t>
            </a:r>
          </a:p>
          <a:p>
            <a:pPr marL="0" indent="0" algn="ctr">
              <a:buNone/>
            </a:pPr>
            <a:r>
              <a:rPr lang="en-US" sz="11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M&amp;A Advisory</a:t>
            </a:r>
            <a:endParaRPr lang="en-US" sz="1100" dirty="0"/>
          </a:p>
        </p:txBody>
      </p:sp>
      <p:pic>
        <p:nvPicPr>
          <p:cNvPr id="37" name="Image 3" descr="preencoded.png">
            <a:extLst>
              <a:ext uri="{FF2B5EF4-FFF2-40B4-BE49-F238E27FC236}">
                <a16:creationId xmlns:a16="http://schemas.microsoft.com/office/drawing/2014/main" id="{D5FEFCA6-5B6A-6F60-59A1-4CDDB51348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0932" y="1667699"/>
            <a:ext cx="397180" cy="397180"/>
          </a:xfrm>
          <a:prstGeom prst="rect">
            <a:avLst/>
          </a:prstGeom>
        </p:spPr>
      </p:pic>
      <p:sp>
        <p:nvSpPr>
          <p:cNvPr id="38" name="Text 10">
            <a:extLst>
              <a:ext uri="{FF2B5EF4-FFF2-40B4-BE49-F238E27FC236}">
                <a16:creationId xmlns:a16="http://schemas.microsoft.com/office/drawing/2014/main" id="{4176FC6B-B648-1996-C88C-BF9DFACDC78A}"/>
              </a:ext>
            </a:extLst>
          </p:cNvPr>
          <p:cNvSpPr/>
          <p:nvPr/>
        </p:nvSpPr>
        <p:spPr>
          <a:xfrm>
            <a:off x="6410921" y="2564866"/>
            <a:ext cx="1797196" cy="133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060"/>
              </a:lnSpc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Exited Founders with deep industry experience and buyer relationships, lead curated M&amp;A teams to maximize exits.</a:t>
            </a:r>
          </a:p>
          <a:p>
            <a:pPr marL="60325">
              <a:lnSpc>
                <a:spcPts val="1060"/>
              </a:lnSpc>
            </a:pPr>
            <a:endParaRPr lang="en-US" sz="800" dirty="0">
              <a:solidFill>
                <a:schemeClr val="bg1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Industry focused deal team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Financial clean up &amp; data room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Marketing materials &amp; buyer list</a:t>
            </a:r>
          </a:p>
          <a:p>
            <a:pPr marL="115888" indent="-111125">
              <a:lnSpc>
                <a:spcPts val="106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bg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Full end to end M&amp;A process</a:t>
            </a:r>
          </a:p>
        </p:txBody>
      </p:sp>
      <p:sp>
        <p:nvSpPr>
          <p:cNvPr id="39" name="Up Arrow 38">
            <a:extLst>
              <a:ext uri="{FF2B5EF4-FFF2-40B4-BE49-F238E27FC236}">
                <a16:creationId xmlns:a16="http://schemas.microsoft.com/office/drawing/2014/main" id="{79C13885-0582-9AE0-3A39-9FAE4A7A6FC9}"/>
              </a:ext>
            </a:extLst>
          </p:cNvPr>
          <p:cNvSpPr/>
          <p:nvPr/>
        </p:nvSpPr>
        <p:spPr>
          <a:xfrm rot="5400000">
            <a:off x="3084561" y="2772922"/>
            <a:ext cx="317810" cy="376989"/>
          </a:xfrm>
          <a:prstGeom prst="upArrow">
            <a:avLst/>
          </a:prstGeom>
          <a:solidFill>
            <a:srgbClr val="C9A661"/>
          </a:solidFill>
          <a:ln w="9525">
            <a:solidFill>
              <a:srgbClr val="0F22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Up Arrow 40">
            <a:extLst>
              <a:ext uri="{FF2B5EF4-FFF2-40B4-BE49-F238E27FC236}">
                <a16:creationId xmlns:a16="http://schemas.microsoft.com/office/drawing/2014/main" id="{7478FB1D-5BA4-E81A-6030-92C86B27F8BA}"/>
              </a:ext>
            </a:extLst>
          </p:cNvPr>
          <p:cNvSpPr/>
          <p:nvPr/>
        </p:nvSpPr>
        <p:spPr>
          <a:xfrm rot="5400000">
            <a:off x="5751023" y="2772923"/>
            <a:ext cx="317810" cy="376989"/>
          </a:xfrm>
          <a:prstGeom prst="upArrow">
            <a:avLst/>
          </a:prstGeom>
          <a:solidFill>
            <a:srgbClr val="C9A661"/>
          </a:solidFill>
          <a:ln w="9525">
            <a:solidFill>
              <a:srgbClr val="0F22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B75CCFC7-CD52-4E7C-299C-45466D959D90}"/>
              </a:ext>
            </a:extLst>
          </p:cNvPr>
          <p:cNvSpPr/>
          <p:nvPr/>
        </p:nvSpPr>
        <p:spPr>
          <a:xfrm>
            <a:off x="674649" y="4425940"/>
            <a:ext cx="7863560" cy="428367"/>
          </a:xfrm>
          <a:prstGeom prst="roundRect">
            <a:avLst/>
          </a:prstGeom>
          <a:solidFill>
            <a:srgbClr val="0F2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C38482-ED9D-85E7-2D4B-BD57DC89E49F}"/>
              </a:ext>
            </a:extLst>
          </p:cNvPr>
          <p:cNvSpPr txBox="1"/>
          <p:nvPr/>
        </p:nvSpPr>
        <p:spPr>
          <a:xfrm>
            <a:off x="674649" y="4545779"/>
            <a:ext cx="7863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50" dirty="0">
                <a:solidFill>
                  <a:srgbClr val="C9A66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Every exit journey is different but success in M&amp;A is best achieved with rigorous preparation and a world-class M&amp;A team</a:t>
            </a:r>
          </a:p>
        </p:txBody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1EF4CB7A-D8F8-7DE3-ECCF-EDA5D0081112}"/>
              </a:ext>
            </a:extLst>
          </p:cNvPr>
          <p:cNvSpPr/>
          <p:nvPr/>
        </p:nvSpPr>
        <p:spPr>
          <a:xfrm>
            <a:off x="869696" y="1537340"/>
            <a:ext cx="2049962" cy="45923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DD34F83A-A3EA-6F09-92EF-8C4DB1186C24}"/>
              </a:ext>
            </a:extLst>
          </p:cNvPr>
          <p:cNvSpPr/>
          <p:nvPr/>
        </p:nvSpPr>
        <p:spPr>
          <a:xfrm>
            <a:off x="3547019" y="1541951"/>
            <a:ext cx="2049962" cy="45923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Shape 2">
            <a:extLst>
              <a:ext uri="{FF2B5EF4-FFF2-40B4-BE49-F238E27FC236}">
                <a16:creationId xmlns:a16="http://schemas.microsoft.com/office/drawing/2014/main" id="{BF9B06C6-3151-3D73-D71E-164F1E0EC113}"/>
              </a:ext>
            </a:extLst>
          </p:cNvPr>
          <p:cNvSpPr/>
          <p:nvPr/>
        </p:nvSpPr>
        <p:spPr>
          <a:xfrm>
            <a:off x="6224342" y="1559928"/>
            <a:ext cx="2049962" cy="45923"/>
          </a:xfrm>
          <a:prstGeom prst="rect">
            <a:avLst/>
          </a:prstGeom>
          <a:solidFill>
            <a:srgbClr val="C9A661"/>
          </a:solidFill>
          <a:ln/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33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C30516-0988-5E34-146D-8D228FF09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C2259E1-70BD-22B4-BE41-615B5C8238A2}"/>
              </a:ext>
            </a:extLst>
          </p:cNvPr>
          <p:cNvSpPr/>
          <p:nvPr/>
        </p:nvSpPr>
        <p:spPr>
          <a:xfrm>
            <a:off x="1321304" y="237743"/>
            <a:ext cx="479459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Built by Exited Founders</a:t>
            </a:r>
            <a:endParaRPr lang="en-US" sz="2400" dirty="0"/>
          </a:p>
        </p:txBody>
      </p:sp>
      <p:sp>
        <p:nvSpPr>
          <p:cNvPr id="38" name="Shape 2">
            <a:extLst>
              <a:ext uri="{FF2B5EF4-FFF2-40B4-BE49-F238E27FC236}">
                <a16:creationId xmlns:a16="http://schemas.microsoft.com/office/drawing/2014/main" id="{4E614FF4-3D62-8FC4-DBE5-8562A41B2A29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9B4A489-EE15-8810-8E5D-2FE5A0750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443" y="268797"/>
            <a:ext cx="1684421" cy="376805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1A4E3E7-BDE2-3A8B-B337-2A15CBDD97FE}"/>
              </a:ext>
            </a:extLst>
          </p:cNvPr>
          <p:cNvGrpSpPr/>
          <p:nvPr/>
        </p:nvGrpSpPr>
        <p:grpSpPr>
          <a:xfrm>
            <a:off x="806884" y="3276208"/>
            <a:ext cx="2459442" cy="911800"/>
            <a:chOff x="896777" y="3281511"/>
            <a:chExt cx="2459442" cy="911800"/>
          </a:xfrm>
        </p:grpSpPr>
        <p:sp>
          <p:nvSpPr>
            <p:cNvPr id="56" name="Google Shape;745;p24">
              <a:extLst>
                <a:ext uri="{FF2B5EF4-FFF2-40B4-BE49-F238E27FC236}">
                  <a16:creationId xmlns:a16="http://schemas.microsoft.com/office/drawing/2014/main" id="{17FF7DB3-5ABF-A1D8-42A4-6684F143DEE3}"/>
                </a:ext>
              </a:extLst>
            </p:cNvPr>
            <p:cNvSpPr/>
            <p:nvPr/>
          </p:nvSpPr>
          <p:spPr>
            <a:xfrm>
              <a:off x="896777" y="3290062"/>
              <a:ext cx="900897" cy="889422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l="-143" r="-218561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9;p24">
              <a:extLst>
                <a:ext uri="{FF2B5EF4-FFF2-40B4-BE49-F238E27FC236}">
                  <a16:creationId xmlns:a16="http://schemas.microsoft.com/office/drawing/2014/main" id="{4FE6660F-D5EF-0C64-C626-616CCC4006AC}"/>
                </a:ext>
              </a:extLst>
            </p:cNvPr>
            <p:cNvSpPr txBox="1"/>
            <p:nvPr/>
          </p:nvSpPr>
          <p:spPr>
            <a:xfrm>
              <a:off x="1910913" y="3281511"/>
              <a:ext cx="14453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 dirty="0">
                  <a:solidFill>
                    <a:srgbClr val="032A60"/>
                  </a:solidFill>
                  <a:latin typeface="Garamond" panose="02020404030301010803" pitchFamily="18" charset="0"/>
                  <a:ea typeface="Open Sans"/>
                  <a:cs typeface="Open Sans"/>
                  <a:sym typeface="Open Sans"/>
                </a:rPr>
                <a:t>Justin Nowicki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dirty="0">
                  <a:solidFill>
                    <a:srgbClr val="032A60"/>
                  </a:solidFill>
                  <a:latin typeface="Garamond" panose="02020404030301010803" pitchFamily="18" charset="0"/>
                  <a:ea typeface="Open Sans"/>
                  <a:cs typeface="Open Sans"/>
                  <a:sym typeface="Open Sans"/>
                </a:rPr>
                <a:t>Technology &amp; Data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000" dirty="0">
                <a:solidFill>
                  <a:srgbClr val="032A60"/>
                </a:solidFill>
                <a:latin typeface="Garamond" panose="02020404030301010803" pitchFamily="18" charset="0"/>
                <a:ea typeface="Open Sans"/>
                <a:cs typeface="Open Sans"/>
                <a:sym typeface="Open Sans"/>
              </a:endParaRP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rgbClr val="032A60"/>
                  </a:solidFill>
                  <a:latin typeface="Garamond" panose="02020404030301010803" pitchFamily="18" charset="0"/>
                  <a:ea typeface="Open Sans"/>
                  <a:cs typeface="Open Sans"/>
                  <a:sym typeface="Open Sans"/>
                </a:rPr>
                <a:t>Acquired by:</a:t>
              </a:r>
              <a:endParaRPr sz="800" dirty="0">
                <a:latin typeface="Garamond" panose="02020404030301010803" pitchFamily="18" charset="0"/>
              </a:endParaRPr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FF28632-2353-0AE3-9DFD-5949A0BC04DA}"/>
                </a:ext>
              </a:extLst>
            </p:cNvPr>
            <p:cNvCxnSpPr>
              <a:cxnSpLocks/>
            </p:cNvCxnSpPr>
            <p:nvPr/>
          </p:nvCxnSpPr>
          <p:spPr>
            <a:xfrm>
              <a:off x="1910913" y="3727437"/>
              <a:ext cx="1126570" cy="0"/>
            </a:xfrm>
            <a:prstGeom prst="line">
              <a:avLst/>
            </a:prstGeom>
            <a:ln w="12700">
              <a:solidFill>
                <a:srgbClr val="0F22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Google Shape;746;p24">
              <a:extLst>
                <a:ext uri="{FF2B5EF4-FFF2-40B4-BE49-F238E27FC236}">
                  <a16:creationId xmlns:a16="http://schemas.microsoft.com/office/drawing/2014/main" id="{8BEB87F5-0299-ADA4-382E-B2834139366A}"/>
                </a:ext>
              </a:extLst>
            </p:cNvPr>
            <p:cNvSpPr/>
            <p:nvPr/>
          </p:nvSpPr>
          <p:spPr>
            <a:xfrm>
              <a:off x="1903929" y="3971155"/>
              <a:ext cx="710899" cy="222156"/>
            </a:xfrm>
            <a:custGeom>
              <a:avLst/>
              <a:gdLst/>
              <a:ahLst/>
              <a:cxnLst/>
              <a:rect l="l" t="t" r="r" b="b"/>
              <a:pathLst>
                <a:path w="1213256" h="379142" extrusionOk="0">
                  <a:moveTo>
                    <a:pt x="0" y="0"/>
                  </a:moveTo>
                  <a:lnTo>
                    <a:pt x="1213256" y="0"/>
                  </a:lnTo>
                  <a:lnTo>
                    <a:pt x="1213256" y="379143"/>
                  </a:lnTo>
                  <a:lnTo>
                    <a:pt x="0" y="3791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7C43BB25-504E-4BD5-4199-D11A03A0017E}"/>
              </a:ext>
            </a:extLst>
          </p:cNvPr>
          <p:cNvGrpSpPr/>
          <p:nvPr/>
        </p:nvGrpSpPr>
        <p:grpSpPr>
          <a:xfrm>
            <a:off x="806884" y="1047593"/>
            <a:ext cx="2452824" cy="902750"/>
            <a:chOff x="903395" y="998007"/>
            <a:chExt cx="2452824" cy="902750"/>
          </a:xfrm>
        </p:grpSpPr>
        <p:sp>
          <p:nvSpPr>
            <p:cNvPr id="49" name="Google Shape;728;p24">
              <a:extLst>
                <a:ext uri="{FF2B5EF4-FFF2-40B4-BE49-F238E27FC236}">
                  <a16:creationId xmlns:a16="http://schemas.microsoft.com/office/drawing/2014/main" id="{C2FC22F9-99E5-EF98-4B1A-AC6946E6A580}"/>
                </a:ext>
              </a:extLst>
            </p:cNvPr>
            <p:cNvSpPr/>
            <p:nvPr/>
          </p:nvSpPr>
          <p:spPr>
            <a:xfrm>
              <a:off x="903395" y="998007"/>
              <a:ext cx="900752" cy="889279"/>
            </a:xfrm>
            <a:custGeom>
              <a:avLst/>
              <a:gdLst/>
              <a:ahLst/>
              <a:cxnLst/>
              <a:rect l="l" t="t" r="r" b="b"/>
              <a:pathLst>
                <a:path w="5255260" h="5255260" extrusionOk="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273" r="-273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39;p24">
              <a:extLst>
                <a:ext uri="{FF2B5EF4-FFF2-40B4-BE49-F238E27FC236}">
                  <a16:creationId xmlns:a16="http://schemas.microsoft.com/office/drawing/2014/main" id="{9F2590D5-F64C-9CC7-5FB7-E1C5463C2B94}"/>
                </a:ext>
              </a:extLst>
            </p:cNvPr>
            <p:cNvSpPr txBox="1"/>
            <p:nvPr/>
          </p:nvSpPr>
          <p:spPr>
            <a:xfrm>
              <a:off x="1910913" y="999826"/>
              <a:ext cx="14453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 dirty="0">
                  <a:solidFill>
                    <a:srgbClr val="032A60"/>
                  </a:solidFill>
                  <a:latin typeface="Garamond" panose="02020404030301010803" pitchFamily="18" charset="0"/>
                  <a:ea typeface="Open Sans"/>
                  <a:cs typeface="Open Sans"/>
                  <a:sym typeface="Open Sans"/>
                </a:rPr>
                <a:t>Todd Sullivan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dirty="0">
                  <a:solidFill>
                    <a:srgbClr val="032A60"/>
                  </a:solidFill>
                  <a:latin typeface="Garamond" panose="02020404030301010803" pitchFamily="18" charset="0"/>
                  <a:ea typeface="Open Sans"/>
                  <a:cs typeface="Open Sans"/>
                  <a:sym typeface="Open Sans"/>
                </a:rPr>
                <a:t>Sports &amp; Consumer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000" dirty="0">
                <a:solidFill>
                  <a:srgbClr val="032A60"/>
                </a:solidFill>
                <a:latin typeface="Garamond" panose="02020404030301010803" pitchFamily="18" charset="0"/>
                <a:ea typeface="Open Sans"/>
                <a:cs typeface="Open Sans"/>
                <a:sym typeface="Open Sans"/>
              </a:endParaRP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rgbClr val="032A60"/>
                  </a:solidFill>
                  <a:latin typeface="Garamond" panose="02020404030301010803" pitchFamily="18" charset="0"/>
                  <a:ea typeface="Open Sans"/>
                  <a:cs typeface="Open Sans"/>
                  <a:sym typeface="Open Sans"/>
                </a:rPr>
                <a:t>Acquired by:</a:t>
              </a:r>
              <a:endParaRPr sz="800" dirty="0">
                <a:latin typeface="Garamond" panose="02020404030301010803" pitchFamily="18" charset="0"/>
              </a:endParaRPr>
            </a:p>
          </p:txBody>
        </p:sp>
        <p:sp>
          <p:nvSpPr>
            <p:cNvPr id="58" name="Google Shape;733;p24">
              <a:extLst>
                <a:ext uri="{FF2B5EF4-FFF2-40B4-BE49-F238E27FC236}">
                  <a16:creationId xmlns:a16="http://schemas.microsoft.com/office/drawing/2014/main" id="{C98A9C2A-DE04-5A6D-EAE9-C65B4E0AA871}"/>
                </a:ext>
              </a:extLst>
            </p:cNvPr>
            <p:cNvSpPr/>
            <p:nvPr/>
          </p:nvSpPr>
          <p:spPr>
            <a:xfrm>
              <a:off x="1880485" y="1722424"/>
              <a:ext cx="751072" cy="175902"/>
            </a:xfrm>
            <a:custGeom>
              <a:avLst/>
              <a:gdLst/>
              <a:ahLst/>
              <a:cxnLst/>
              <a:rect l="l" t="t" r="r" b="b"/>
              <a:pathLst>
                <a:path w="1182796" h="276141" extrusionOk="0">
                  <a:moveTo>
                    <a:pt x="0" y="0"/>
                  </a:moveTo>
                  <a:lnTo>
                    <a:pt x="1182796" y="0"/>
                  </a:lnTo>
                  <a:lnTo>
                    <a:pt x="1182796" y="276141"/>
                  </a:lnTo>
                  <a:lnTo>
                    <a:pt x="0" y="2761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285772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Google Shape;735;p24">
              <a:extLst>
                <a:ext uri="{FF2B5EF4-FFF2-40B4-BE49-F238E27FC236}">
                  <a16:creationId xmlns:a16="http://schemas.microsoft.com/office/drawing/2014/main" id="{33AF7050-4AF7-357E-432B-433CC26E0156}"/>
                </a:ext>
              </a:extLst>
            </p:cNvPr>
            <p:cNvSpPr/>
            <p:nvPr/>
          </p:nvSpPr>
          <p:spPr>
            <a:xfrm>
              <a:off x="2643733" y="1688948"/>
              <a:ext cx="166376" cy="205854"/>
            </a:xfrm>
            <a:custGeom>
              <a:avLst/>
              <a:gdLst/>
              <a:ahLst/>
              <a:cxnLst/>
              <a:rect l="l" t="t" r="r" b="b"/>
              <a:pathLst>
                <a:path w="274725" h="315680" extrusionOk="0">
                  <a:moveTo>
                    <a:pt x="0" y="0"/>
                  </a:moveTo>
                  <a:lnTo>
                    <a:pt x="274724" y="0"/>
                  </a:lnTo>
                  <a:lnTo>
                    <a:pt x="274724" y="315680"/>
                  </a:lnTo>
                  <a:lnTo>
                    <a:pt x="0" y="3156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t="-279089" r="-383652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Google Shape;736;p24">
              <a:extLst>
                <a:ext uri="{FF2B5EF4-FFF2-40B4-BE49-F238E27FC236}">
                  <a16:creationId xmlns:a16="http://schemas.microsoft.com/office/drawing/2014/main" id="{C09407F8-4E25-A135-F11E-E3B374C26B42}"/>
                </a:ext>
              </a:extLst>
            </p:cNvPr>
            <p:cNvSpPr/>
            <p:nvPr/>
          </p:nvSpPr>
          <p:spPr>
            <a:xfrm>
              <a:off x="2935688" y="1696674"/>
              <a:ext cx="204083" cy="204083"/>
            </a:xfrm>
            <a:custGeom>
              <a:avLst/>
              <a:gdLst/>
              <a:ahLst/>
              <a:cxnLst/>
              <a:rect l="l" t="t" r="r" b="b"/>
              <a:pathLst>
                <a:path w="315680" h="315680" extrusionOk="0">
                  <a:moveTo>
                    <a:pt x="0" y="0"/>
                  </a:moveTo>
                  <a:lnTo>
                    <a:pt x="315679" y="0"/>
                  </a:lnTo>
                  <a:lnTo>
                    <a:pt x="315679" y="315680"/>
                  </a:lnTo>
                  <a:lnTo>
                    <a:pt x="0" y="3156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DB8677FE-C335-238C-9300-286230170DD6}"/>
                </a:ext>
              </a:extLst>
            </p:cNvPr>
            <p:cNvCxnSpPr>
              <a:cxnSpLocks/>
            </p:cNvCxnSpPr>
            <p:nvPr/>
          </p:nvCxnSpPr>
          <p:spPr>
            <a:xfrm>
              <a:off x="1910913" y="1445752"/>
              <a:ext cx="1243316" cy="0"/>
            </a:xfrm>
            <a:prstGeom prst="line">
              <a:avLst/>
            </a:prstGeom>
            <a:ln w="12700">
              <a:solidFill>
                <a:srgbClr val="0F22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8" name="Picture 4" descr="Michigan Wolverines - Wikipedia">
              <a:extLst>
                <a:ext uri="{FF2B5EF4-FFF2-40B4-BE49-F238E27FC236}">
                  <a16:creationId xmlns:a16="http://schemas.microsoft.com/office/drawing/2014/main" id="{9A499237-99E0-33C1-653A-CB19ECE5AE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803" y="1050508"/>
              <a:ext cx="164426" cy="11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09464DF-9CFE-406E-DB99-677ACF2BE0CF}"/>
              </a:ext>
            </a:extLst>
          </p:cNvPr>
          <p:cNvGrpSpPr/>
          <p:nvPr/>
        </p:nvGrpSpPr>
        <p:grpSpPr>
          <a:xfrm>
            <a:off x="2191212" y="2203064"/>
            <a:ext cx="2458842" cy="902458"/>
            <a:chOff x="2004146" y="2202595"/>
            <a:chExt cx="2458842" cy="902458"/>
          </a:xfrm>
        </p:grpSpPr>
        <p:sp>
          <p:nvSpPr>
            <p:cNvPr id="50" name="Google Shape;729;p24">
              <a:extLst>
                <a:ext uri="{FF2B5EF4-FFF2-40B4-BE49-F238E27FC236}">
                  <a16:creationId xmlns:a16="http://schemas.microsoft.com/office/drawing/2014/main" id="{F6676EBD-FFA3-C279-5AB4-99B00AA6A050}"/>
                </a:ext>
              </a:extLst>
            </p:cNvPr>
            <p:cNvSpPr/>
            <p:nvPr/>
          </p:nvSpPr>
          <p:spPr>
            <a:xfrm>
              <a:off x="2004146" y="2205924"/>
              <a:ext cx="900752" cy="889279"/>
            </a:xfrm>
            <a:custGeom>
              <a:avLst/>
              <a:gdLst/>
              <a:ahLst/>
              <a:cxnLst/>
              <a:rect l="l" t="t" r="r" b="b"/>
              <a:pathLst>
                <a:path w="5255260" h="5255260" extrusionOk="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t="-12500" b="-12500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9;p24">
              <a:extLst>
                <a:ext uri="{FF2B5EF4-FFF2-40B4-BE49-F238E27FC236}">
                  <a16:creationId xmlns:a16="http://schemas.microsoft.com/office/drawing/2014/main" id="{AAF4C284-6831-FF4F-7564-C583F1728D3E}"/>
                </a:ext>
              </a:extLst>
            </p:cNvPr>
            <p:cNvSpPr txBox="1"/>
            <p:nvPr/>
          </p:nvSpPr>
          <p:spPr>
            <a:xfrm>
              <a:off x="3017682" y="2202595"/>
              <a:ext cx="14453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 dirty="0">
                  <a:solidFill>
                    <a:srgbClr val="032A60"/>
                  </a:solidFill>
                  <a:latin typeface="Garamond" panose="02020404030301010803" pitchFamily="18" charset="0"/>
                  <a:ea typeface="Open Sans"/>
                  <a:cs typeface="Open Sans"/>
                  <a:sym typeface="Open Sans"/>
                </a:rPr>
                <a:t>Brian Dukes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dirty="0">
                  <a:solidFill>
                    <a:srgbClr val="032A60"/>
                  </a:solidFill>
                  <a:latin typeface="Garamond" panose="02020404030301010803" pitchFamily="18" charset="0"/>
                  <a:ea typeface="Open Sans"/>
                  <a:cs typeface="Open Sans"/>
                  <a:sym typeface="Open Sans"/>
                </a:rPr>
                <a:t>AdTech &amp; MarTech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000" dirty="0">
                <a:solidFill>
                  <a:srgbClr val="032A60"/>
                </a:solidFill>
                <a:latin typeface="Garamond" panose="02020404030301010803" pitchFamily="18" charset="0"/>
                <a:ea typeface="Open Sans"/>
                <a:cs typeface="Open Sans"/>
                <a:sym typeface="Open Sans"/>
              </a:endParaRP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rgbClr val="032A60"/>
                  </a:solidFill>
                  <a:latin typeface="Garamond" panose="02020404030301010803" pitchFamily="18" charset="0"/>
                  <a:ea typeface="Open Sans"/>
                  <a:cs typeface="Open Sans"/>
                  <a:sym typeface="Open Sans"/>
                </a:rPr>
                <a:t>Co-Founded:</a:t>
              </a:r>
              <a:endParaRPr sz="800" dirty="0">
                <a:latin typeface="Garamond" panose="02020404030301010803" pitchFamily="18" charset="0"/>
              </a:endParaRP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ACC863D8-F4F7-5BB8-7ED9-1E1844A29FFF}"/>
                </a:ext>
              </a:extLst>
            </p:cNvPr>
            <p:cNvCxnSpPr>
              <a:cxnSpLocks/>
            </p:cNvCxnSpPr>
            <p:nvPr/>
          </p:nvCxnSpPr>
          <p:spPr>
            <a:xfrm>
              <a:off x="3017682" y="2648521"/>
              <a:ext cx="1169351" cy="0"/>
            </a:xfrm>
            <a:prstGeom prst="line">
              <a:avLst/>
            </a:prstGeom>
            <a:ln w="12700">
              <a:solidFill>
                <a:srgbClr val="0F22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Google Shape;731;p24">
              <a:extLst>
                <a:ext uri="{FF2B5EF4-FFF2-40B4-BE49-F238E27FC236}">
                  <a16:creationId xmlns:a16="http://schemas.microsoft.com/office/drawing/2014/main" id="{F9F88B8E-FA8C-42AD-DA9C-C512205BC530}"/>
                </a:ext>
              </a:extLst>
            </p:cNvPr>
            <p:cNvSpPr/>
            <p:nvPr/>
          </p:nvSpPr>
          <p:spPr>
            <a:xfrm>
              <a:off x="3020300" y="2900971"/>
              <a:ext cx="1028738" cy="204082"/>
            </a:xfrm>
            <a:custGeom>
              <a:avLst/>
              <a:gdLst/>
              <a:ahLst/>
              <a:cxnLst/>
              <a:rect l="l" t="t" r="r" b="b"/>
              <a:pathLst>
                <a:path w="1591283" h="315680" extrusionOk="0">
                  <a:moveTo>
                    <a:pt x="0" y="0"/>
                  </a:moveTo>
                  <a:lnTo>
                    <a:pt x="1591283" y="0"/>
                  </a:lnTo>
                  <a:lnTo>
                    <a:pt x="1591283" y="315680"/>
                  </a:lnTo>
                  <a:lnTo>
                    <a:pt x="0" y="3156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80" name="Picture 4" descr="Michigan Wolverines - Wikipedia">
              <a:extLst>
                <a:ext uri="{FF2B5EF4-FFF2-40B4-BE49-F238E27FC236}">
                  <a16:creationId xmlns:a16="http://schemas.microsoft.com/office/drawing/2014/main" id="{FBF83C98-C230-1354-A83E-AD0A92C755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3246" y="2247701"/>
              <a:ext cx="164426" cy="11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3D1B1C2F-0F4B-7E9D-5931-FB943314D6B8}"/>
              </a:ext>
            </a:extLst>
          </p:cNvPr>
          <p:cNvGrpSpPr/>
          <p:nvPr/>
        </p:nvGrpSpPr>
        <p:grpSpPr>
          <a:xfrm>
            <a:off x="4650054" y="989620"/>
            <a:ext cx="3836729" cy="3186512"/>
            <a:chOff x="4510668" y="1017891"/>
            <a:chExt cx="3836729" cy="3186512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618F41E7-F0FF-F451-2B95-120D6F98C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r="569" b="33489"/>
            <a:stretch>
              <a:fillRect/>
            </a:stretch>
          </p:blipFill>
          <p:spPr>
            <a:xfrm>
              <a:off x="4842147" y="3108612"/>
              <a:ext cx="3209662" cy="1095791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F03E2E0F-0111-BAF9-3A43-4565AEB3E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842146" y="1463195"/>
              <a:ext cx="3209662" cy="1662146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08E160B-46C2-CA54-F72B-816DD1BDC096}"/>
                </a:ext>
              </a:extLst>
            </p:cNvPr>
            <p:cNvSpPr txBox="1"/>
            <p:nvPr/>
          </p:nvSpPr>
          <p:spPr>
            <a:xfrm>
              <a:off x="4510668" y="1017891"/>
              <a:ext cx="383672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latin typeface="Garamond" panose="02020404030301010803" pitchFamily="18" charset="0"/>
                </a:rPr>
                <a:t>100+ Exited Founders | $10B+ in Exits</a:t>
              </a:r>
            </a:p>
          </p:txBody>
        </p:sp>
      </p:grpSp>
      <p:sp>
        <p:nvSpPr>
          <p:cNvPr id="102" name="Rounded Rectangle 101">
            <a:extLst>
              <a:ext uri="{FF2B5EF4-FFF2-40B4-BE49-F238E27FC236}">
                <a16:creationId xmlns:a16="http://schemas.microsoft.com/office/drawing/2014/main" id="{4793F6FE-BFFC-52EE-8471-2B8D68119C6F}"/>
              </a:ext>
            </a:extLst>
          </p:cNvPr>
          <p:cNvSpPr/>
          <p:nvPr/>
        </p:nvSpPr>
        <p:spPr>
          <a:xfrm>
            <a:off x="731521" y="4453119"/>
            <a:ext cx="7680960" cy="380987"/>
          </a:xfrm>
          <a:prstGeom prst="roundRect">
            <a:avLst/>
          </a:prstGeom>
          <a:solidFill>
            <a:srgbClr val="0F2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" name="Text 17">
            <a:extLst>
              <a:ext uri="{FF2B5EF4-FFF2-40B4-BE49-F238E27FC236}">
                <a16:creationId xmlns:a16="http://schemas.microsoft.com/office/drawing/2014/main" id="{218DC3B1-0B71-EDC1-2486-21894A3BC675}"/>
              </a:ext>
            </a:extLst>
          </p:cNvPr>
          <p:cNvSpPr/>
          <p:nvPr/>
        </p:nvSpPr>
        <p:spPr>
          <a:xfrm>
            <a:off x="731520" y="4533738"/>
            <a:ext cx="7680960" cy="2559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C9A661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Exitwise was built by Exited Founders to help our fellow founders create the exits they deserve</a:t>
            </a:r>
            <a:endParaRPr lang="en-US" sz="1100" dirty="0">
              <a:solidFill>
                <a:srgbClr val="C9A661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1C2F84E-48EB-3B6C-11EF-BFAB4EFAE5D6}"/>
              </a:ext>
            </a:extLst>
          </p:cNvPr>
          <p:cNvGrpSpPr/>
          <p:nvPr/>
        </p:nvGrpSpPr>
        <p:grpSpPr>
          <a:xfrm>
            <a:off x="453784" y="287922"/>
            <a:ext cx="716978" cy="392302"/>
            <a:chOff x="509408" y="457200"/>
            <a:chExt cx="858476" cy="451622"/>
          </a:xfrm>
        </p:grpSpPr>
        <p:pic>
          <p:nvPicPr>
            <p:cNvPr id="105" name="Image 0" descr="preencoded.png">
              <a:extLst>
                <a:ext uri="{FF2B5EF4-FFF2-40B4-BE49-F238E27FC236}">
                  <a16:creationId xmlns:a16="http://schemas.microsoft.com/office/drawing/2014/main" id="{FE677D53-F764-294C-6ACD-58792FD80B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31520" y="457200"/>
              <a:ext cx="411480" cy="411480"/>
            </a:xfrm>
            <a:prstGeom prst="rect">
              <a:avLst/>
            </a:prstGeom>
          </p:spPr>
        </p:pic>
        <p:pic>
          <p:nvPicPr>
            <p:cNvPr id="106" name="Image 0" descr="preencoded.png">
              <a:extLst>
                <a:ext uri="{FF2B5EF4-FFF2-40B4-BE49-F238E27FC236}">
                  <a16:creationId xmlns:a16="http://schemas.microsoft.com/office/drawing/2014/main" id="{517F29F4-271B-8F0C-71A3-AA906FD90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56404" y="492508"/>
              <a:ext cx="411480" cy="411480"/>
            </a:xfrm>
            <a:prstGeom prst="rect">
              <a:avLst/>
            </a:prstGeom>
          </p:spPr>
        </p:pic>
        <p:pic>
          <p:nvPicPr>
            <p:cNvPr id="107" name="Image 0" descr="preencoded.png">
              <a:extLst>
                <a:ext uri="{FF2B5EF4-FFF2-40B4-BE49-F238E27FC236}">
                  <a16:creationId xmlns:a16="http://schemas.microsoft.com/office/drawing/2014/main" id="{CE3502F9-E08E-EFDD-A44E-D3591C563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09408" y="497342"/>
              <a:ext cx="411480" cy="4114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114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33707" y="365760"/>
            <a:ext cx="714078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Exited Founder Network</a:t>
            </a:r>
          </a:p>
        </p:txBody>
      </p:sp>
      <p:sp>
        <p:nvSpPr>
          <p:cNvPr id="4" name="Text 1"/>
          <p:cNvSpPr/>
          <p:nvPr/>
        </p:nvSpPr>
        <p:spPr>
          <a:xfrm>
            <a:off x="545378" y="819418"/>
            <a:ext cx="80047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A8D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Portfolio companies get access to founders who have built, scaled, and sold businesses in their industries.</a:t>
            </a:r>
            <a:endParaRPr lang="en-US" sz="12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5" name="Shape 2"/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703" y="4512956"/>
            <a:ext cx="1684421" cy="3768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33" y="365760"/>
            <a:ext cx="446081" cy="380386"/>
          </a:xfrm>
          <a:prstGeom prst="rect">
            <a:avLst/>
          </a:prstGeom>
        </p:spPr>
      </p:pic>
      <p:sp>
        <p:nvSpPr>
          <p:cNvPr id="20" name="Content Left"/>
          <p:cNvSpPr/>
          <p:nvPr/>
        </p:nvSpPr>
        <p:spPr>
          <a:xfrm>
            <a:off x="647105" y="1317120"/>
            <a:ext cx="3798148" cy="20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ts val="15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Industry-Matched Advisors</a:t>
            </a:r>
          </a:p>
          <a:p>
            <a:pPr marL="0" indent="0">
              <a:lnSpc>
                <a:spcPts val="1580"/>
              </a:lnSpc>
              <a:buNone/>
            </a:pPr>
            <a:r>
              <a:rPr lang="en-US" sz="12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We match Exited Founders by sector, business model, and deal size. A EdTech company gets a EdTech founder. Your HealthTech company gets someone who has sold to strategics in healthcare.</a:t>
            </a:r>
          </a:p>
          <a:p>
            <a:pPr marL="0" indent="0">
              <a:lnSpc>
                <a:spcPts val="1580"/>
              </a:lnSpc>
              <a:buNone/>
            </a:pPr>
            <a:endParaRPr lang="en-US" sz="800" dirty="0"/>
          </a:p>
          <a:p>
            <a:pPr marL="0" indent="0">
              <a:lnSpc>
                <a:spcPts val="15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Board &amp; Fractional Advisory</a:t>
            </a:r>
          </a:p>
          <a:p>
            <a:pPr marL="0" indent="0">
              <a:lnSpc>
                <a:spcPts val="1580"/>
              </a:lnSpc>
              <a:buNone/>
            </a:pPr>
            <a:r>
              <a:rPr lang="en-US" sz="12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Exited Founders serve as board advisors, fractional executives, or deal coaches depending on the company’s stage and needs.</a:t>
            </a:r>
          </a:p>
        </p:txBody>
      </p:sp>
      <p:sp>
        <p:nvSpPr>
          <p:cNvPr id="21" name="Content Right"/>
          <p:cNvSpPr/>
          <p:nvPr/>
        </p:nvSpPr>
        <p:spPr>
          <a:xfrm>
            <a:off x="4804100" y="1299983"/>
            <a:ext cx="3421124" cy="20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lnSpc>
                <a:spcPts val="15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Pattern Recognition</a:t>
            </a:r>
          </a:p>
          <a:p>
            <a:pPr marL="0" indent="0">
              <a:lnSpc>
                <a:spcPts val="1580"/>
              </a:lnSpc>
              <a:buNone/>
            </a:pPr>
            <a:r>
              <a:rPr lang="en-US" sz="12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They’ve seen what kills deals and what makes buyers pay premiums on real transactions. Problems caught at $2M ARR are fixable. The same problems at $15M are structural.</a:t>
            </a:r>
          </a:p>
          <a:p>
            <a:pPr marL="0" indent="0">
              <a:lnSpc>
                <a:spcPts val="1580"/>
              </a:lnSpc>
              <a:buNone/>
            </a:pPr>
            <a:endParaRPr lang="en-US" sz="8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  <a:p>
            <a:pPr marL="0" indent="0">
              <a:lnSpc>
                <a:spcPts val="1580"/>
              </a:lnSpc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</a:rPr>
              <a:t>Buyer Relationships</a:t>
            </a:r>
          </a:p>
          <a:p>
            <a:pPr marL="0" indent="0">
              <a:lnSpc>
                <a:spcPts val="1580"/>
              </a:lnSpc>
              <a:buNone/>
            </a:pPr>
            <a:r>
              <a:rPr lang="en-US" sz="1200" dirty="0">
                <a:solidFill>
                  <a:srgbClr val="0B1A2E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Our founders bring direct relationships with strategic acquirers, PE firms, and corporate development teams from their own exits.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8BFEC85-6E2D-F2E4-2904-82385A0F56EB}"/>
              </a:ext>
            </a:extLst>
          </p:cNvPr>
          <p:cNvSpPr/>
          <p:nvPr/>
        </p:nvSpPr>
        <p:spPr>
          <a:xfrm>
            <a:off x="731521" y="3895335"/>
            <a:ext cx="7680960" cy="380987"/>
          </a:xfrm>
          <a:prstGeom prst="roundRect">
            <a:avLst/>
          </a:prstGeom>
          <a:solidFill>
            <a:srgbClr val="0F2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449476-1AE7-A3B1-9232-B6776246ABDA}"/>
              </a:ext>
            </a:extLst>
          </p:cNvPr>
          <p:cNvSpPr txBox="1"/>
          <p:nvPr/>
        </p:nvSpPr>
        <p:spPr>
          <a:xfrm>
            <a:off x="731519" y="3967390"/>
            <a:ext cx="7680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C9A66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The Exited Founder Network is a force multiplier for portfolio companies at every stage of the exit journey.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 0">
            <a:extLst>
              <a:ext uri="{FF2B5EF4-FFF2-40B4-BE49-F238E27FC236}">
                <a16:creationId xmlns:a16="http://schemas.microsoft.com/office/drawing/2014/main" id="{E01019A5-5F87-BD0F-3578-85CF7305D674}"/>
              </a:ext>
            </a:extLst>
          </p:cNvPr>
          <p:cNvSpPr/>
          <p:nvPr/>
        </p:nvSpPr>
        <p:spPr>
          <a:xfrm>
            <a:off x="1146346" y="268797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Exitwise by the numbers</a:t>
            </a:r>
            <a:endParaRPr lang="en-US" sz="2400" dirty="0"/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99E9A2DA-D8A8-2742-180A-08DD604E8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58" y="306841"/>
            <a:ext cx="446081" cy="380386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F7744B61-3D69-2400-F496-1EE7F1CF4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443" y="268797"/>
            <a:ext cx="1684421" cy="376805"/>
          </a:xfrm>
          <a:prstGeom prst="rect">
            <a:avLst/>
          </a:prstGeom>
        </p:spPr>
      </p:pic>
      <p:sp>
        <p:nvSpPr>
          <p:cNvPr id="100" name="Shape 1">
            <a:extLst>
              <a:ext uri="{FF2B5EF4-FFF2-40B4-BE49-F238E27FC236}">
                <a16:creationId xmlns:a16="http://schemas.microsoft.com/office/drawing/2014/main" id="{33418652-2A17-747C-6103-8F666A9E66A0}"/>
              </a:ext>
            </a:extLst>
          </p:cNvPr>
          <p:cNvSpPr/>
          <p:nvPr/>
        </p:nvSpPr>
        <p:spPr>
          <a:xfrm>
            <a:off x="675759" y="1185969"/>
            <a:ext cx="3717817" cy="3252215"/>
          </a:xfrm>
          <a:prstGeom prst="rect">
            <a:avLst/>
          </a:prstGeom>
          <a:solidFill>
            <a:srgbClr val="F7F8FA"/>
          </a:solidFill>
          <a:ln w="635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1" name="Shape 2">
            <a:extLst>
              <a:ext uri="{FF2B5EF4-FFF2-40B4-BE49-F238E27FC236}">
                <a16:creationId xmlns:a16="http://schemas.microsoft.com/office/drawing/2014/main" id="{9A4F843A-D908-44B8-3EF8-E986BD241163}"/>
              </a:ext>
            </a:extLst>
          </p:cNvPr>
          <p:cNvSpPr/>
          <p:nvPr/>
        </p:nvSpPr>
        <p:spPr>
          <a:xfrm>
            <a:off x="675760" y="1185970"/>
            <a:ext cx="54641" cy="325221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2" name="Text 3">
            <a:extLst>
              <a:ext uri="{FF2B5EF4-FFF2-40B4-BE49-F238E27FC236}">
                <a16:creationId xmlns:a16="http://schemas.microsoft.com/office/drawing/2014/main" id="{61FBF02E-686E-05BC-E9BB-4CE7E6ED0042}"/>
              </a:ext>
            </a:extLst>
          </p:cNvPr>
          <p:cNvSpPr/>
          <p:nvPr/>
        </p:nvSpPr>
        <p:spPr>
          <a:xfrm>
            <a:off x="969261" y="1256680"/>
            <a:ext cx="18412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9A661"/>
                </a:solidFill>
                <a:latin typeface="Georgia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</a:t>
            </a:r>
            <a:endParaRPr lang="en-US" sz="3600" dirty="0">
              <a:solidFill>
                <a:srgbClr val="C9A661"/>
              </a:solidFill>
            </a:endParaRPr>
          </a:p>
        </p:txBody>
      </p:sp>
      <p:sp>
        <p:nvSpPr>
          <p:cNvPr id="103" name="Text 4">
            <a:extLst>
              <a:ext uri="{FF2B5EF4-FFF2-40B4-BE49-F238E27FC236}">
                <a16:creationId xmlns:a16="http://schemas.microsoft.com/office/drawing/2014/main" id="{C454D5FA-BD24-B6EC-19B3-38C08C6BBA07}"/>
              </a:ext>
            </a:extLst>
          </p:cNvPr>
          <p:cNvSpPr/>
          <p:nvPr/>
        </p:nvSpPr>
        <p:spPr>
          <a:xfrm>
            <a:off x="1600797" y="1403653"/>
            <a:ext cx="138545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aramond" panose="02020404030301010803" pitchFamily="18" charset="0"/>
                <a:cs typeface="Poppins SemiBold" panose="02000000000000000000" pitchFamily="2" charset="77"/>
              </a:rPr>
              <a:t>Companies</a:t>
            </a:r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aramond" panose="02020404030301010803" pitchFamily="18" charset="0"/>
                <a:cs typeface="Poppins SemiBold" panose="02000000000000000000" pitchFamily="2" charset="77"/>
              </a:rPr>
              <a:t>Sold</a:t>
            </a:r>
          </a:p>
        </p:txBody>
      </p:sp>
      <p:sp>
        <p:nvSpPr>
          <p:cNvPr id="104" name="Shape 1">
            <a:extLst>
              <a:ext uri="{FF2B5EF4-FFF2-40B4-BE49-F238E27FC236}">
                <a16:creationId xmlns:a16="http://schemas.microsoft.com/office/drawing/2014/main" id="{CEF555FD-F6FD-F254-A064-C2F57224F0A1}"/>
              </a:ext>
            </a:extLst>
          </p:cNvPr>
          <p:cNvSpPr/>
          <p:nvPr/>
        </p:nvSpPr>
        <p:spPr>
          <a:xfrm>
            <a:off x="4750423" y="1185969"/>
            <a:ext cx="3717817" cy="3252215"/>
          </a:xfrm>
          <a:prstGeom prst="rect">
            <a:avLst/>
          </a:prstGeom>
          <a:solidFill>
            <a:srgbClr val="F7F8FA"/>
          </a:solidFill>
          <a:ln w="635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5" name="Shape 2">
            <a:extLst>
              <a:ext uri="{FF2B5EF4-FFF2-40B4-BE49-F238E27FC236}">
                <a16:creationId xmlns:a16="http://schemas.microsoft.com/office/drawing/2014/main" id="{1DECC1BD-9181-C5BE-EE2C-DAC883FB6295}"/>
              </a:ext>
            </a:extLst>
          </p:cNvPr>
          <p:cNvSpPr/>
          <p:nvPr/>
        </p:nvSpPr>
        <p:spPr>
          <a:xfrm>
            <a:off x="4750424" y="1185970"/>
            <a:ext cx="54641" cy="3252214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6" name="Text 3">
            <a:extLst>
              <a:ext uri="{FF2B5EF4-FFF2-40B4-BE49-F238E27FC236}">
                <a16:creationId xmlns:a16="http://schemas.microsoft.com/office/drawing/2014/main" id="{792BD94F-EBD4-89CA-9609-1CC79A0B4F93}"/>
              </a:ext>
            </a:extLst>
          </p:cNvPr>
          <p:cNvSpPr/>
          <p:nvPr/>
        </p:nvSpPr>
        <p:spPr>
          <a:xfrm>
            <a:off x="5063300" y="1201816"/>
            <a:ext cx="142001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9A661"/>
                </a:solidFill>
                <a:latin typeface="Georgia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30+</a:t>
            </a:r>
            <a:endParaRPr lang="en-US" sz="3600" dirty="0">
              <a:solidFill>
                <a:srgbClr val="C9A661"/>
              </a:solidFill>
            </a:endParaRPr>
          </a:p>
        </p:txBody>
      </p:sp>
      <p:sp>
        <p:nvSpPr>
          <p:cNvPr id="107" name="Text 4">
            <a:extLst>
              <a:ext uri="{FF2B5EF4-FFF2-40B4-BE49-F238E27FC236}">
                <a16:creationId xmlns:a16="http://schemas.microsoft.com/office/drawing/2014/main" id="{5C7976A8-8269-E374-66E3-2FEDD83BA15C}"/>
              </a:ext>
            </a:extLst>
          </p:cNvPr>
          <p:cNvSpPr/>
          <p:nvPr/>
        </p:nvSpPr>
        <p:spPr>
          <a:xfrm>
            <a:off x="6099217" y="1393840"/>
            <a:ext cx="201173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aramond" panose="02020404030301010803" pitchFamily="18" charset="0"/>
                <a:cs typeface="Poppins SemiBold" panose="02000000000000000000" pitchFamily="2" charset="77"/>
              </a:rPr>
              <a:t>Companies</a:t>
            </a:r>
          </a:p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C9A661"/>
                </a:solidFill>
                <a:latin typeface="Garamond" panose="02020404030301010803" pitchFamily="18" charset="0"/>
                <a:cs typeface="Poppins SemiBold" panose="02000000000000000000" pitchFamily="2" charset="77"/>
              </a:rPr>
              <a:t>In Process</a:t>
            </a:r>
          </a:p>
        </p:txBody>
      </p:sp>
      <p:sp>
        <p:nvSpPr>
          <p:cNvPr id="108" name="Shape 2">
            <a:extLst>
              <a:ext uri="{FF2B5EF4-FFF2-40B4-BE49-F238E27FC236}">
                <a16:creationId xmlns:a16="http://schemas.microsoft.com/office/drawing/2014/main" id="{D1DAFA60-40B5-090E-6E9B-BE2299E731A0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620D19CF-ED74-0B1F-2DD8-8604F28183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4662" y="1959876"/>
            <a:ext cx="3505805" cy="2281759"/>
          </a:xfrm>
          <a:prstGeom prst="rect">
            <a:avLst/>
          </a:prstGeom>
        </p:spPr>
      </p:pic>
      <p:pic>
        <p:nvPicPr>
          <p:cNvPr id="3074" name="Picture 2" descr="Business Industry Icons Stock Illustrations – 89,890 ...">
            <a:extLst>
              <a:ext uri="{FF2B5EF4-FFF2-40B4-BE49-F238E27FC236}">
                <a16:creationId xmlns:a16="http://schemas.microsoft.com/office/drawing/2014/main" id="{550EA42F-4E33-E92F-6105-08794006DA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5" t="12552" r="1765" b="3415"/>
          <a:stretch>
            <a:fillRect/>
          </a:stretch>
        </p:blipFill>
        <p:spPr bwMode="auto">
          <a:xfrm>
            <a:off x="4974550" y="2052112"/>
            <a:ext cx="3388701" cy="214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4" name="Group 203">
            <a:extLst>
              <a:ext uri="{FF2B5EF4-FFF2-40B4-BE49-F238E27FC236}">
                <a16:creationId xmlns:a16="http://schemas.microsoft.com/office/drawing/2014/main" id="{51BCA298-1706-3A56-BDBF-B0298117B893}"/>
              </a:ext>
            </a:extLst>
          </p:cNvPr>
          <p:cNvGrpSpPr/>
          <p:nvPr/>
        </p:nvGrpSpPr>
        <p:grpSpPr>
          <a:xfrm>
            <a:off x="2779838" y="1510434"/>
            <a:ext cx="539131" cy="271547"/>
            <a:chOff x="2876550" y="1413874"/>
            <a:chExt cx="487321" cy="235663"/>
          </a:xfrm>
        </p:grpSpPr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32553A75-013D-AFBF-C330-A67623B684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29" t="-20784"/>
            <a:stretch>
              <a:fillRect/>
            </a:stretch>
          </p:blipFill>
          <p:spPr bwMode="auto">
            <a:xfrm>
              <a:off x="2876550" y="1530729"/>
              <a:ext cx="487321" cy="118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3" name="Picture 4">
              <a:extLst>
                <a:ext uri="{FF2B5EF4-FFF2-40B4-BE49-F238E27FC236}">
                  <a16:creationId xmlns:a16="http://schemas.microsoft.com/office/drawing/2014/main" id="{6A101949-EB5E-C8E7-28BA-2D1A4863C6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81124" b="-20783"/>
            <a:stretch>
              <a:fillRect/>
            </a:stretch>
          </p:blipFill>
          <p:spPr bwMode="auto">
            <a:xfrm>
              <a:off x="3078304" y="1413874"/>
              <a:ext cx="111401" cy="118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0E601EB3-E0E5-65B3-710F-482C6121E43B}"/>
              </a:ext>
            </a:extLst>
          </p:cNvPr>
          <p:cNvGrpSpPr/>
          <p:nvPr/>
        </p:nvGrpSpPr>
        <p:grpSpPr>
          <a:xfrm>
            <a:off x="3580392" y="1520310"/>
            <a:ext cx="628201" cy="278484"/>
            <a:chOff x="3580392" y="1474590"/>
            <a:chExt cx="628201" cy="278484"/>
          </a:xfrm>
          <a:noFill/>
        </p:grpSpPr>
        <p:pic>
          <p:nvPicPr>
            <p:cNvPr id="207" name="Picture 206">
              <a:extLst>
                <a:ext uri="{FF2B5EF4-FFF2-40B4-BE49-F238E27FC236}">
                  <a16:creationId xmlns:a16="http://schemas.microsoft.com/office/drawing/2014/main" id="{19856E7C-73AA-3C1A-2C7E-7E8C52001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 l="22538" b="3881"/>
            <a:stretch>
              <a:fillRect/>
            </a:stretch>
          </p:blipFill>
          <p:spPr>
            <a:xfrm>
              <a:off x="3580392" y="1607453"/>
              <a:ext cx="628201" cy="145621"/>
            </a:xfrm>
            <a:prstGeom prst="rect">
              <a:avLst/>
            </a:prstGeom>
            <a:grpFill/>
          </p:spPr>
        </p:pic>
        <p:pic>
          <p:nvPicPr>
            <p:cNvPr id="208" name="Picture 207">
              <a:extLst>
                <a:ext uri="{FF2B5EF4-FFF2-40B4-BE49-F238E27FC236}">
                  <a16:creationId xmlns:a16="http://schemas.microsoft.com/office/drawing/2014/main" id="{9119378E-6184-9DE8-9C24-C2AEE34D4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-1977" r="80247" b="-1"/>
            <a:stretch>
              <a:fillRect/>
            </a:stretch>
          </p:blipFill>
          <p:spPr>
            <a:xfrm>
              <a:off x="3843009" y="1474590"/>
              <a:ext cx="134997" cy="130198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93313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32547" y="859171"/>
            <a:ext cx="384707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Exit Failure Rate by Size</a:t>
            </a:r>
            <a:endParaRPr lang="en-US" sz="1400" dirty="0"/>
          </a:p>
        </p:txBody>
      </p:sp>
      <p:sp>
        <p:nvSpPr>
          <p:cNvPr id="20" name="Shape 2">
            <a:extLst>
              <a:ext uri="{FF2B5EF4-FFF2-40B4-BE49-F238E27FC236}">
                <a16:creationId xmlns:a16="http://schemas.microsoft.com/office/drawing/2014/main" id="{0AB16BDC-AA29-D7CD-41F4-644AF73D3ABF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C936289-551C-5382-6637-1CA23F0F5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443" y="268797"/>
            <a:ext cx="1684421" cy="3768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2D9C79B-EB85-A3F7-9C90-BFBFC8ABAE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5618"/>
          <a:stretch>
            <a:fillRect/>
          </a:stretch>
        </p:blipFill>
        <p:spPr>
          <a:xfrm>
            <a:off x="5074884" y="1133491"/>
            <a:ext cx="3533657" cy="2874042"/>
          </a:xfrm>
          <a:prstGeom prst="rect">
            <a:avLst/>
          </a:prstGeom>
        </p:spPr>
      </p:pic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8CDE5157-357D-1147-BF60-BA0F7F34760C}"/>
              </a:ext>
            </a:extLst>
          </p:cNvPr>
          <p:cNvSpPr/>
          <p:nvPr/>
        </p:nvSpPr>
        <p:spPr>
          <a:xfrm>
            <a:off x="828077" y="4127150"/>
            <a:ext cx="7555983" cy="428367"/>
          </a:xfrm>
          <a:prstGeom prst="roundRect">
            <a:avLst/>
          </a:prstGeom>
          <a:solidFill>
            <a:srgbClr val="0F2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D4E1B8-F22D-EFC1-D94D-9A560B7A303B}"/>
              </a:ext>
            </a:extLst>
          </p:cNvPr>
          <p:cNvSpPr txBox="1"/>
          <p:nvPr/>
        </p:nvSpPr>
        <p:spPr>
          <a:xfrm>
            <a:off x="828076" y="4232558"/>
            <a:ext cx="7555983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50" dirty="0">
                <a:solidFill>
                  <a:srgbClr val="C9A66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A failed M&amp;A process costs the company 6–12 months of distraction and leaves a stain the next time they try to exit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43DE9E-9B88-4E41-77C9-0C4631F6D07C}"/>
              </a:ext>
            </a:extLst>
          </p:cNvPr>
          <p:cNvSpPr txBox="1"/>
          <p:nvPr/>
        </p:nvSpPr>
        <p:spPr>
          <a:xfrm>
            <a:off x="828077" y="4689074"/>
            <a:ext cx="75559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" b="1" dirty="0">
                <a:solidFill>
                  <a:schemeClr val="bg1">
                    <a:lumMod val="75000"/>
                  </a:schemeClr>
                </a:solidFill>
                <a:latin typeface="Poppins SemiBold" panose="02000000000000000000" pitchFamily="2" charset="77"/>
                <a:cs typeface="Poppins SemiBold" panose="02000000000000000000" pitchFamily="2" charset="77"/>
              </a:rPr>
              <a:t>Source: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 Exit Planning Institute, National State of Owner Readiness Report   |   </a:t>
            </a:r>
            <a:r>
              <a:rPr lang="en-US" sz="600" b="1" dirty="0">
                <a:solidFill>
                  <a:schemeClr val="bg1">
                    <a:lumMod val="75000"/>
                  </a:schemeClr>
                </a:solidFill>
                <a:latin typeface="Poppins SemiBold" panose="02000000000000000000" pitchFamily="2" charset="77"/>
                <a:cs typeface="Poppins SemiBold" panose="02000000000000000000" pitchFamily="2" charset="77"/>
              </a:rPr>
              <a:t>Qualification: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Companies valued between $5M and $250M</a:t>
            </a:r>
          </a:p>
          <a:p>
            <a:pPr algn="ctr">
              <a:lnSpc>
                <a:spcPct val="150000"/>
              </a:lnSpc>
            </a:pPr>
            <a:endParaRPr lang="en-US" sz="800" dirty="0">
              <a:solidFill>
                <a:schemeClr val="bg1">
                  <a:lumMod val="75000"/>
                </a:schemeClr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279BA9-8040-C820-E2A7-E5FBEAABEA83}"/>
              </a:ext>
            </a:extLst>
          </p:cNvPr>
          <p:cNvSpPr txBox="1"/>
          <p:nvPr/>
        </p:nvSpPr>
        <p:spPr>
          <a:xfrm>
            <a:off x="326082" y="1295185"/>
            <a:ext cx="4572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Up To</a:t>
            </a:r>
          </a:p>
          <a:p>
            <a:pPr marL="0" indent="0" algn="ctr">
              <a:buNone/>
            </a:pPr>
            <a:endParaRPr lang="en-US" sz="2400" dirty="0">
              <a:solidFill>
                <a:srgbClr val="C9A661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C9A661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C9A661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C9A661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M&amp;A Processes Fail</a:t>
            </a:r>
            <a:endParaRPr lang="en-US" sz="2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2809FCF-E5FC-5519-129B-DB55E94BD936}"/>
              </a:ext>
            </a:extLst>
          </p:cNvPr>
          <p:cNvSpPr txBox="1"/>
          <p:nvPr/>
        </p:nvSpPr>
        <p:spPr>
          <a:xfrm>
            <a:off x="1018739" y="1619567"/>
            <a:ext cx="31592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9600" b="1" dirty="0">
                <a:solidFill>
                  <a:srgbClr val="0F22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80%</a:t>
            </a:r>
            <a:endParaRPr lang="en-US" sz="9600" dirty="0">
              <a:solidFill>
                <a:srgbClr val="0F2238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61902DD-485B-2713-12B8-F92165EA77C1}"/>
              </a:ext>
            </a:extLst>
          </p:cNvPr>
          <p:cNvCxnSpPr>
            <a:cxnSpLocks/>
          </p:cNvCxnSpPr>
          <p:nvPr/>
        </p:nvCxnSpPr>
        <p:spPr>
          <a:xfrm flipH="1">
            <a:off x="4571998" y="1204332"/>
            <a:ext cx="2" cy="2527407"/>
          </a:xfrm>
          <a:prstGeom prst="line">
            <a:avLst/>
          </a:prstGeom>
          <a:ln>
            <a:solidFill>
              <a:srgbClr val="C9A66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117199C4-5EF0-016A-6322-D686AC4F0933}"/>
              </a:ext>
            </a:extLst>
          </p:cNvPr>
          <p:cNvSpPr/>
          <p:nvPr/>
        </p:nvSpPr>
        <p:spPr>
          <a:xfrm>
            <a:off x="6392562" y="2004456"/>
            <a:ext cx="758952" cy="1563624"/>
          </a:xfrm>
          <a:prstGeom prst="rect">
            <a:avLst/>
          </a:prstGeom>
          <a:solidFill>
            <a:srgbClr val="C9A6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F609EAB-EA9A-334A-94B4-DAF023335DB6}"/>
              </a:ext>
            </a:extLst>
          </p:cNvPr>
          <p:cNvSpPr/>
          <p:nvPr/>
        </p:nvSpPr>
        <p:spPr>
          <a:xfrm>
            <a:off x="7467095" y="2626112"/>
            <a:ext cx="758952" cy="935857"/>
          </a:xfrm>
          <a:prstGeom prst="rect">
            <a:avLst/>
          </a:prstGeom>
          <a:solidFill>
            <a:srgbClr val="0F2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 0">
            <a:extLst>
              <a:ext uri="{FF2B5EF4-FFF2-40B4-BE49-F238E27FC236}">
                <a16:creationId xmlns:a16="http://schemas.microsoft.com/office/drawing/2014/main" id="{4B166490-28C5-C25E-DF0A-5F6B6C0429CB}"/>
              </a:ext>
            </a:extLst>
          </p:cNvPr>
          <p:cNvSpPr/>
          <p:nvPr/>
        </p:nvSpPr>
        <p:spPr>
          <a:xfrm>
            <a:off x="1161529" y="356251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M&amp;A Failure Rate</a:t>
            </a:r>
            <a:endParaRPr lang="en-US" sz="2800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A434347-66AC-004A-4AD3-2F9C53506E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121" y="412713"/>
            <a:ext cx="388799" cy="3899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DF81BD-1904-8274-5C15-F428402C1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29714CA-909A-53F2-DC72-51358E2634DD}"/>
              </a:ext>
            </a:extLst>
          </p:cNvPr>
          <p:cNvSpPr/>
          <p:nvPr/>
        </p:nvSpPr>
        <p:spPr>
          <a:xfrm>
            <a:off x="4832547" y="1010829"/>
            <a:ext cx="384707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Top Reasons for M&amp;A Failure </a:t>
            </a:r>
            <a:endParaRPr lang="en-US" sz="1400" dirty="0"/>
          </a:p>
        </p:txBody>
      </p:sp>
      <p:sp>
        <p:nvSpPr>
          <p:cNvPr id="20" name="Shape 2">
            <a:extLst>
              <a:ext uri="{FF2B5EF4-FFF2-40B4-BE49-F238E27FC236}">
                <a16:creationId xmlns:a16="http://schemas.microsoft.com/office/drawing/2014/main" id="{C08C5665-0776-3F7C-71F6-5C1DD81C0126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6F955AE-BE56-6154-9781-D460807D3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443" y="268797"/>
            <a:ext cx="1684421" cy="376805"/>
          </a:xfrm>
          <a:prstGeom prst="rect">
            <a:avLst/>
          </a:prstGeom>
        </p:spPr>
      </p:pic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DD02112-B9F8-DDB3-E91D-25F5172F4243}"/>
              </a:ext>
            </a:extLst>
          </p:cNvPr>
          <p:cNvSpPr/>
          <p:nvPr/>
        </p:nvSpPr>
        <p:spPr>
          <a:xfrm>
            <a:off x="828077" y="4127150"/>
            <a:ext cx="7555983" cy="428367"/>
          </a:xfrm>
          <a:prstGeom prst="roundRect">
            <a:avLst/>
          </a:prstGeom>
          <a:solidFill>
            <a:srgbClr val="0F2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732CE55-57FF-DDA8-D171-0C9D5D0D55AE}"/>
              </a:ext>
            </a:extLst>
          </p:cNvPr>
          <p:cNvSpPr txBox="1"/>
          <p:nvPr/>
        </p:nvSpPr>
        <p:spPr>
          <a:xfrm>
            <a:off x="828076" y="4232558"/>
            <a:ext cx="7555983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50" dirty="0">
                <a:solidFill>
                  <a:srgbClr val="C9A66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Most post LOI failure points can be traced back to a lack of seller preparation which can be fixed before going to market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EB98D7-608B-A84F-41B1-C029432CB953}"/>
              </a:ext>
            </a:extLst>
          </p:cNvPr>
          <p:cNvSpPr txBox="1"/>
          <p:nvPr/>
        </p:nvSpPr>
        <p:spPr>
          <a:xfrm>
            <a:off x="828077" y="4689074"/>
            <a:ext cx="755598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b="1" dirty="0">
                <a:solidFill>
                  <a:schemeClr val="bg1">
                    <a:lumMod val="75000"/>
                  </a:schemeClr>
                </a:solidFill>
                <a:latin typeface="Poppins SemiBold" panose="02000000000000000000" pitchFamily="2" charset="77"/>
                <a:cs typeface="Poppins SemiBold" panose="02000000000000000000" pitchFamily="2" charset="77"/>
              </a:rPr>
              <a:t>Source: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 Axial, 2025 Dead Deal Report   |   </a:t>
            </a:r>
            <a:r>
              <a:rPr lang="en-US" sz="600" b="1" dirty="0">
                <a:solidFill>
                  <a:schemeClr val="bg1">
                    <a:lumMod val="75000"/>
                  </a:schemeClr>
                </a:solidFill>
                <a:latin typeface="Poppins SemiBold" panose="02000000000000000000" pitchFamily="2" charset="77"/>
                <a:cs typeface="Poppins SemiBold" panose="02000000000000000000" pitchFamily="2" charset="77"/>
              </a:rPr>
              <a:t>Qualification: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n=75 broken LOIs across 8 industries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184A4CC-DF33-04DE-2197-AF63D7EE53CB}"/>
              </a:ext>
            </a:extLst>
          </p:cNvPr>
          <p:cNvSpPr txBox="1"/>
          <p:nvPr/>
        </p:nvSpPr>
        <p:spPr>
          <a:xfrm>
            <a:off x="326082" y="1304555"/>
            <a:ext cx="457200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Post LOI</a:t>
            </a:r>
          </a:p>
          <a:p>
            <a:pPr marL="0" indent="0" algn="ctr">
              <a:buNone/>
            </a:pPr>
            <a:endParaRPr lang="en-US" sz="2200" dirty="0">
              <a:solidFill>
                <a:srgbClr val="C9A661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ctr">
              <a:buNone/>
            </a:pPr>
            <a:endParaRPr lang="en-US" sz="2200" dirty="0">
              <a:solidFill>
                <a:srgbClr val="C9A661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ctr">
              <a:buNone/>
            </a:pPr>
            <a:endParaRPr lang="en-US" sz="2200" dirty="0">
              <a:solidFill>
                <a:srgbClr val="C9A661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C9A661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algn="ctr"/>
            <a:r>
              <a:rPr lang="en-US" sz="2000" dirty="0">
                <a:solidFill>
                  <a:srgbClr val="C9A661"/>
                </a:solidFill>
                <a:latin typeface="Garamond" panose="02020404030301010803" pitchFamily="18" charset="0"/>
                <a:ea typeface="Georgia" pitchFamily="34" charset="-122"/>
                <a:cs typeface="Georgia" pitchFamily="34" charset="-120"/>
              </a:rPr>
              <a:t>of M&amp;A failure traces back to</a:t>
            </a:r>
          </a:p>
          <a:p>
            <a:pPr algn="ctr"/>
            <a:r>
              <a:rPr lang="en-US" sz="1600" dirty="0">
                <a:solidFill>
                  <a:srgbClr val="0F2238"/>
                </a:solidFill>
                <a:latin typeface="Garamond" panose="02020404030301010803" pitchFamily="18" charset="0"/>
              </a:rPr>
              <a:t>POOR SELLER PREPARATION</a:t>
            </a:r>
            <a:endParaRPr lang="en-US" sz="1600" dirty="0">
              <a:solidFill>
                <a:srgbClr val="0F2238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15C2B5-ABBE-0133-CFF6-9369E18C8BD6}"/>
              </a:ext>
            </a:extLst>
          </p:cNvPr>
          <p:cNvSpPr txBox="1"/>
          <p:nvPr/>
        </p:nvSpPr>
        <p:spPr>
          <a:xfrm>
            <a:off x="1018739" y="1539726"/>
            <a:ext cx="31592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9600" b="1" dirty="0">
                <a:solidFill>
                  <a:srgbClr val="0F22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61%</a:t>
            </a:r>
            <a:endParaRPr lang="en-US" sz="9600" dirty="0">
              <a:solidFill>
                <a:srgbClr val="0F2238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22B6C9A-051B-9655-362E-9917B88C4B76}"/>
              </a:ext>
            </a:extLst>
          </p:cNvPr>
          <p:cNvCxnSpPr>
            <a:cxnSpLocks/>
          </p:cNvCxnSpPr>
          <p:nvPr/>
        </p:nvCxnSpPr>
        <p:spPr>
          <a:xfrm flipH="1">
            <a:off x="4571998" y="1198756"/>
            <a:ext cx="2" cy="2532983"/>
          </a:xfrm>
          <a:prstGeom prst="line">
            <a:avLst/>
          </a:prstGeom>
          <a:ln>
            <a:solidFill>
              <a:srgbClr val="C9A66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8" name="Text 0">
            <a:extLst>
              <a:ext uri="{FF2B5EF4-FFF2-40B4-BE49-F238E27FC236}">
                <a16:creationId xmlns:a16="http://schemas.microsoft.com/office/drawing/2014/main" id="{832FDA7B-6F81-91EA-2D2B-9A904662501B}"/>
              </a:ext>
            </a:extLst>
          </p:cNvPr>
          <p:cNvSpPr/>
          <p:nvPr/>
        </p:nvSpPr>
        <p:spPr>
          <a:xfrm>
            <a:off x="1161529" y="356251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Most Failure is Preventable</a:t>
            </a:r>
            <a:endParaRPr lang="en-US" sz="2800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E62A4E13-2E4D-3434-B579-DB838ECA3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121" y="412713"/>
            <a:ext cx="388799" cy="38999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2944FBB-7770-D9E2-C8FB-BF427A1B3403}"/>
              </a:ext>
            </a:extLst>
          </p:cNvPr>
          <p:cNvGrpSpPr/>
          <p:nvPr/>
        </p:nvGrpSpPr>
        <p:grpSpPr>
          <a:xfrm>
            <a:off x="4977514" y="1406699"/>
            <a:ext cx="3575348" cy="2436554"/>
            <a:chOff x="4977514" y="1295185"/>
            <a:chExt cx="3575348" cy="24365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DB96097-6849-CFC1-894F-4D6189D4E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0503" t="6556"/>
            <a:stretch>
              <a:fillRect/>
            </a:stretch>
          </p:blipFill>
          <p:spPr>
            <a:xfrm>
              <a:off x="4977514" y="1295185"/>
              <a:ext cx="3575348" cy="243655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3CF8AD2-28B1-CE6D-B2FD-ACF158669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3804" y="2045850"/>
              <a:ext cx="1237513" cy="2243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744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1E54F6-3B03-1588-E649-5486E0ACF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1">
            <a:extLst>
              <a:ext uri="{FF2B5EF4-FFF2-40B4-BE49-F238E27FC236}">
                <a16:creationId xmlns:a16="http://schemas.microsoft.com/office/drawing/2014/main" id="{D37A7989-41A2-8356-6120-A74ABC2F0C62}"/>
              </a:ext>
            </a:extLst>
          </p:cNvPr>
          <p:cNvSpPr/>
          <p:nvPr/>
        </p:nvSpPr>
        <p:spPr>
          <a:xfrm>
            <a:off x="6115039" y="1391371"/>
            <a:ext cx="2436526" cy="2368314"/>
          </a:xfrm>
          <a:prstGeom prst="rect">
            <a:avLst/>
          </a:prstGeom>
          <a:solidFill>
            <a:srgbClr val="F7F8FA"/>
          </a:solidFill>
          <a:ln w="635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4561FD-7FA0-E722-9C30-754226CBC593}"/>
              </a:ext>
            </a:extLst>
          </p:cNvPr>
          <p:cNvSpPr txBox="1"/>
          <p:nvPr/>
        </p:nvSpPr>
        <p:spPr>
          <a:xfrm>
            <a:off x="6318804" y="1415850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b="1" dirty="0">
              <a:solidFill>
                <a:srgbClr val="C9A661"/>
              </a:solidFill>
              <a:latin typeface="Garamond" panose="02020404030301010803" pitchFamily="18" charset="0"/>
            </a:endParaRPr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7FC65C9E-99DF-8CB4-F211-F1ECE0C88559}"/>
              </a:ext>
            </a:extLst>
          </p:cNvPr>
          <p:cNvSpPr/>
          <p:nvPr/>
        </p:nvSpPr>
        <p:spPr>
          <a:xfrm>
            <a:off x="3365903" y="1391371"/>
            <a:ext cx="2436526" cy="2368314"/>
          </a:xfrm>
          <a:prstGeom prst="rect">
            <a:avLst/>
          </a:prstGeom>
          <a:solidFill>
            <a:srgbClr val="F7F8FA"/>
          </a:solidFill>
          <a:ln w="635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2">
            <a:extLst>
              <a:ext uri="{FF2B5EF4-FFF2-40B4-BE49-F238E27FC236}">
                <a16:creationId xmlns:a16="http://schemas.microsoft.com/office/drawing/2014/main" id="{61C7A39E-D22A-A070-1ABB-FAEA3E6C0229}"/>
              </a:ext>
            </a:extLst>
          </p:cNvPr>
          <p:cNvSpPr/>
          <p:nvPr/>
        </p:nvSpPr>
        <p:spPr>
          <a:xfrm rot="5400000">
            <a:off x="4553887" y="153540"/>
            <a:ext cx="63630" cy="2439598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21EA20D8-3F40-9B08-A39C-A6FDA4601297}"/>
              </a:ext>
            </a:extLst>
          </p:cNvPr>
          <p:cNvSpPr/>
          <p:nvPr/>
        </p:nvSpPr>
        <p:spPr>
          <a:xfrm>
            <a:off x="624046" y="1383970"/>
            <a:ext cx="2436526" cy="2368314"/>
          </a:xfrm>
          <a:prstGeom prst="rect">
            <a:avLst/>
          </a:prstGeom>
          <a:solidFill>
            <a:srgbClr val="F7F8FA"/>
          </a:solidFill>
          <a:ln w="6350">
            <a:solidFill>
              <a:srgbClr val="E8E8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C32D4868-96AB-BBEE-C7B2-ED40DAE86C7E}"/>
              </a:ext>
            </a:extLst>
          </p:cNvPr>
          <p:cNvSpPr/>
          <p:nvPr/>
        </p:nvSpPr>
        <p:spPr>
          <a:xfrm rot="5400000">
            <a:off x="1808858" y="153437"/>
            <a:ext cx="66899" cy="2436527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D3A0B5E3-8138-400D-3FE8-B8D2BFA4B65B}"/>
              </a:ext>
            </a:extLst>
          </p:cNvPr>
          <p:cNvSpPr/>
          <p:nvPr/>
        </p:nvSpPr>
        <p:spPr>
          <a:xfrm>
            <a:off x="695892" y="365760"/>
            <a:ext cx="8119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Three-Legged Stool of M&amp;A Failure</a:t>
            </a:r>
            <a:endParaRPr lang="en-US" sz="2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4E24626C-8782-968F-67B0-8C0D22852BD6}"/>
              </a:ext>
            </a:extLst>
          </p:cNvPr>
          <p:cNvSpPr/>
          <p:nvPr/>
        </p:nvSpPr>
        <p:spPr>
          <a:xfrm>
            <a:off x="3721608" y="155448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2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>
              <a:solidFill>
                <a:srgbClr val="0F2238"/>
              </a:solidFill>
            </a:endParaRP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A26F6E3A-2EF2-CBD4-308D-8EC23A765455}"/>
              </a:ext>
            </a:extLst>
          </p:cNvPr>
          <p:cNvSpPr/>
          <p:nvPr/>
        </p:nvSpPr>
        <p:spPr>
          <a:xfrm>
            <a:off x="6325828" y="2351235"/>
            <a:ext cx="2148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Inexperienced &amp; Predatory Buyers</a:t>
            </a:r>
            <a:endParaRPr lang="en-US" sz="1400" dirty="0">
              <a:solidFill>
                <a:srgbClr val="C9A661"/>
              </a:solidFill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41610D05-44D0-3B13-1006-D4B14472E8D7}"/>
              </a:ext>
            </a:extLst>
          </p:cNvPr>
          <p:cNvSpPr/>
          <p:nvPr/>
        </p:nvSpPr>
        <p:spPr>
          <a:xfrm>
            <a:off x="6574148" y="2662404"/>
            <a:ext cx="1652199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F2238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Underfunded searchers and disingenuous PE firms kill deals in diligence</a:t>
            </a:r>
            <a:endParaRPr lang="en-US" sz="1000" dirty="0">
              <a:solidFill>
                <a:srgbClr val="0F2238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20" name="Shape 2">
            <a:extLst>
              <a:ext uri="{FF2B5EF4-FFF2-40B4-BE49-F238E27FC236}">
                <a16:creationId xmlns:a16="http://schemas.microsoft.com/office/drawing/2014/main" id="{31DC0C73-F40E-06CC-0B3C-6A79ECD5CEC8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B94E5B1-96CD-6326-77FC-4C7809C21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443" y="268797"/>
            <a:ext cx="1684421" cy="37680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F1B4B68-BAD3-5FD2-9EEA-F5F5FEC2D835}"/>
              </a:ext>
            </a:extLst>
          </p:cNvPr>
          <p:cNvGrpSpPr/>
          <p:nvPr/>
        </p:nvGrpSpPr>
        <p:grpSpPr>
          <a:xfrm>
            <a:off x="3561588" y="2351235"/>
            <a:ext cx="2148840" cy="1408449"/>
            <a:chOff x="4812874" y="2081727"/>
            <a:chExt cx="2148840" cy="1408449"/>
          </a:xfrm>
        </p:grpSpPr>
        <p:sp>
          <p:nvSpPr>
            <p:cNvPr id="23" name="Text 3">
              <a:extLst>
                <a:ext uri="{FF2B5EF4-FFF2-40B4-BE49-F238E27FC236}">
                  <a16:creationId xmlns:a16="http://schemas.microsoft.com/office/drawing/2014/main" id="{01EF7209-B92E-0BFB-1BB6-5024E1689765}"/>
                </a:ext>
              </a:extLst>
            </p:cNvPr>
            <p:cNvSpPr/>
            <p:nvPr/>
          </p:nvSpPr>
          <p:spPr>
            <a:xfrm>
              <a:off x="4812874" y="2081727"/>
              <a:ext cx="214884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0F2238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Mismatched</a:t>
              </a:r>
            </a:p>
            <a:p>
              <a:pPr marL="0" indent="0" algn="ctr">
                <a:buNone/>
              </a:pPr>
              <a:r>
                <a:rPr lang="en-US" sz="1400" b="1" dirty="0">
                  <a:solidFill>
                    <a:srgbClr val="0F2238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M&amp;A Advisors</a:t>
              </a:r>
              <a:endParaRPr lang="en-US" sz="1400" dirty="0">
                <a:solidFill>
                  <a:srgbClr val="0F2238"/>
                </a:solidFill>
              </a:endParaRPr>
            </a:p>
          </p:txBody>
        </p:sp>
        <p:sp>
          <p:nvSpPr>
            <p:cNvPr id="24" name="Text 4">
              <a:extLst>
                <a:ext uri="{FF2B5EF4-FFF2-40B4-BE49-F238E27FC236}">
                  <a16:creationId xmlns:a16="http://schemas.microsoft.com/office/drawing/2014/main" id="{AB6ACF9F-9207-9DB5-ADCE-88280111684B}"/>
                </a:ext>
              </a:extLst>
            </p:cNvPr>
            <p:cNvSpPr/>
            <p:nvPr/>
          </p:nvSpPr>
          <p:spPr>
            <a:xfrm>
              <a:off x="4941850" y="2392896"/>
              <a:ext cx="1890888" cy="10972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dirty="0">
                  <a:solidFill>
                    <a:srgbClr val="0F2238"/>
                  </a:solidFill>
                  <a:latin typeface="Poppins Light" panose="02000000000000000000" pitchFamily="2" charset="77"/>
                  <a:ea typeface="Calibri" pitchFamily="34" charset="-122"/>
                  <a:cs typeface="Poppins Light" panose="02000000000000000000" pitchFamily="2" charset="77"/>
                </a:rPr>
                <a:t>Limited industry expertise and  misaligned incentives limit success before deals launch</a:t>
              </a:r>
              <a:endParaRPr lang="en-US" sz="1000" dirty="0">
                <a:solidFill>
                  <a:srgbClr val="0F2238"/>
                </a:solidFill>
                <a:latin typeface="Poppins Light" panose="02000000000000000000" pitchFamily="2" charset="77"/>
                <a:cs typeface="Poppins Light" panose="02000000000000000000" pitchFamily="2" charset="77"/>
              </a:endParaRPr>
            </a:p>
          </p:txBody>
        </p:sp>
      </p:grpSp>
      <p:sp>
        <p:nvSpPr>
          <p:cNvPr id="27" name="Text 7">
            <a:extLst>
              <a:ext uri="{FF2B5EF4-FFF2-40B4-BE49-F238E27FC236}">
                <a16:creationId xmlns:a16="http://schemas.microsoft.com/office/drawing/2014/main" id="{5F85FD58-4380-6491-02AE-7E292647C3D9}"/>
              </a:ext>
            </a:extLst>
          </p:cNvPr>
          <p:cNvSpPr/>
          <p:nvPr/>
        </p:nvSpPr>
        <p:spPr>
          <a:xfrm>
            <a:off x="815585" y="2351235"/>
            <a:ext cx="21031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Seller Expectations &amp; Lack of Preparation</a:t>
            </a:r>
            <a:endParaRPr lang="en-US" sz="1400" dirty="0">
              <a:solidFill>
                <a:srgbClr val="C9A661"/>
              </a:solidFill>
            </a:endParaRPr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0F1A9AC1-E5BD-BAEE-511B-A64063DF485C}"/>
              </a:ext>
            </a:extLst>
          </p:cNvPr>
          <p:cNvSpPr/>
          <p:nvPr/>
        </p:nvSpPr>
        <p:spPr>
          <a:xfrm>
            <a:off x="921646" y="2662404"/>
            <a:ext cx="190198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F2238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Unrealistic valuations and lack of exit preparation prevent deals before they begin</a:t>
            </a:r>
            <a:endParaRPr lang="en-US" sz="1000" dirty="0">
              <a:solidFill>
                <a:srgbClr val="0F2238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47C1F06-E804-6B78-9FD9-61EE366DE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432" y="1798148"/>
            <a:ext cx="648471" cy="36460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FC12BAC-ACA9-BED9-2DB9-AA0350DF7D5D}"/>
              </a:ext>
            </a:extLst>
          </p:cNvPr>
          <p:cNvSpPr txBox="1"/>
          <p:nvPr/>
        </p:nvSpPr>
        <p:spPr>
          <a:xfrm>
            <a:off x="827811" y="1408449"/>
            <a:ext cx="612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9A6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b="1" dirty="0">
              <a:solidFill>
                <a:srgbClr val="C9A661"/>
              </a:solidFill>
              <a:latin typeface="Garamond" panose="02020404030301010803" pitchFamily="18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A5B5248-845F-A745-7214-D473CF6AF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416" y="1794139"/>
            <a:ext cx="440444" cy="36613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A086521-9FD9-D27A-B57C-DCE3CCFF9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2000" y="1794138"/>
            <a:ext cx="376493" cy="394107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3400DA2-1E79-37FB-71F3-63CFEE95F9E4}"/>
              </a:ext>
            </a:extLst>
          </p:cNvPr>
          <p:cNvSpPr/>
          <p:nvPr/>
        </p:nvSpPr>
        <p:spPr>
          <a:xfrm>
            <a:off x="624045" y="4266542"/>
            <a:ext cx="7924448" cy="428367"/>
          </a:xfrm>
          <a:prstGeom prst="roundRect">
            <a:avLst/>
          </a:prstGeom>
          <a:solidFill>
            <a:srgbClr val="0F2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C6AF2A-FA6F-1B7C-4E05-2D20A9085FF6}"/>
              </a:ext>
            </a:extLst>
          </p:cNvPr>
          <p:cNvSpPr txBox="1"/>
          <p:nvPr/>
        </p:nvSpPr>
        <p:spPr>
          <a:xfrm>
            <a:off x="624044" y="4366399"/>
            <a:ext cx="7924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C9A66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Exitwise helps solve for each of these failure drivers before you go to market</a:t>
            </a:r>
          </a:p>
        </p:txBody>
      </p:sp>
      <p:sp>
        <p:nvSpPr>
          <p:cNvPr id="37" name="Shape 2">
            <a:extLst>
              <a:ext uri="{FF2B5EF4-FFF2-40B4-BE49-F238E27FC236}">
                <a16:creationId xmlns:a16="http://schemas.microsoft.com/office/drawing/2014/main" id="{360831ED-E811-5C44-63E9-C23EA4F54046}"/>
              </a:ext>
            </a:extLst>
          </p:cNvPr>
          <p:cNvSpPr/>
          <p:nvPr/>
        </p:nvSpPr>
        <p:spPr>
          <a:xfrm rot="5400000">
            <a:off x="7296781" y="139830"/>
            <a:ext cx="66899" cy="2436527"/>
          </a:xfrm>
          <a:prstGeom prst="rect">
            <a:avLst/>
          </a:prstGeom>
          <a:solidFill>
            <a:srgbClr val="C9A661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827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86" y="365760"/>
            <a:ext cx="411480" cy="4114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85426" y="3657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Three-Legged Stool of Exit Value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45252" y="839499"/>
            <a:ext cx="8119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F2238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At any given time, two or three of these business attributes will shift business valuation and buyer interest.</a:t>
            </a:r>
            <a:endParaRPr lang="en-US" sz="1200" dirty="0">
              <a:solidFill>
                <a:srgbClr val="0F2238"/>
              </a:solidFill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45252" y="1453005"/>
            <a:ext cx="2514600" cy="246442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45252" y="1453004"/>
            <a:ext cx="2514600" cy="64008"/>
          </a:xfrm>
          <a:prstGeom prst="rect">
            <a:avLst/>
          </a:prstGeom>
          <a:solidFill>
            <a:srgbClr val="1B6B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73852" y="1642265"/>
            <a:ext cx="2057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6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Scale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73852" y="2116004"/>
            <a:ext cx="2057400" cy="1931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Revenue size signals reduced risk. </a:t>
            </a:r>
          </a:p>
          <a:p>
            <a:pPr marL="0" indent="0">
              <a:buNone/>
            </a:pPr>
            <a:endParaRPr lang="en-US" sz="1100" dirty="0">
              <a:solidFill>
                <a:srgbClr val="1A1A2E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Larger businesses attract more buyers and command higher multiples. </a:t>
            </a:r>
          </a:p>
          <a:p>
            <a:pPr marL="0" indent="0">
              <a:buNone/>
            </a:pPr>
            <a:endParaRPr lang="en-US" sz="1100" dirty="0">
              <a:solidFill>
                <a:srgbClr val="1A1A2E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Key revenue thresholds can meaningfully shift valuation.</a:t>
            </a:r>
            <a:endParaRPr lang="en-US" sz="11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352460" y="1453005"/>
            <a:ext cx="2514600" cy="246442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352460" y="1453004"/>
            <a:ext cx="2514600" cy="64008"/>
          </a:xfrm>
          <a:prstGeom prst="rect">
            <a:avLst/>
          </a:prstGeom>
          <a:solidFill>
            <a:srgbClr val="2E5C8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581060" y="1642265"/>
            <a:ext cx="2057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Profitability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3581060" y="2116004"/>
            <a:ext cx="2057400" cy="14782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EBITDA margins prove how your business model works relative to competitors. </a:t>
            </a:r>
          </a:p>
          <a:p>
            <a:pPr marL="0" indent="0">
              <a:buNone/>
            </a:pPr>
            <a:endParaRPr lang="en-US" sz="1100" dirty="0">
              <a:solidFill>
                <a:srgbClr val="1A1A2E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Buyers pay for proven cash flow, not potential. </a:t>
            </a:r>
          </a:p>
          <a:p>
            <a:pPr marL="0" indent="0">
              <a:buNone/>
            </a:pPr>
            <a:endParaRPr lang="en-US" sz="1100" dirty="0">
              <a:solidFill>
                <a:srgbClr val="1A1A2E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Clean, adjusted EBITDA is the language of valuation.</a:t>
            </a:r>
            <a:endParaRPr lang="en-US" sz="1100" dirty="0">
              <a:latin typeface="Poppins Light" panose="02000000000000000000" pitchFamily="2" charset="77"/>
              <a:cs typeface="Poppins Light" panose="02000000000000000000" pitchFamily="2" charset="77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150524" y="1453005"/>
            <a:ext cx="2514600" cy="246442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150524" y="1453004"/>
            <a:ext cx="2514600" cy="64008"/>
          </a:xfrm>
          <a:prstGeom prst="rect">
            <a:avLst/>
          </a:prstGeom>
          <a:solidFill>
            <a:srgbClr val="8B451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379124" y="1642265"/>
            <a:ext cx="2057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8B45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Growth Rate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6379124" y="2116004"/>
            <a:ext cx="2057400" cy="14782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 dirty="0">
                <a:solidFill>
                  <a:srgbClr val="1A1A2E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High-growth companies earn premium multiples.</a:t>
            </a:r>
          </a:p>
          <a:p>
            <a:pPr marL="0" indent="0">
              <a:buNone/>
            </a:pPr>
            <a:endParaRPr lang="en-US" sz="1100" dirty="0">
              <a:solidFill>
                <a:srgbClr val="1A1A2E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Year-over-year growth demonstrates market demand and future upside. </a:t>
            </a:r>
          </a:p>
          <a:p>
            <a:pPr marL="0" indent="0">
              <a:buNone/>
            </a:pPr>
            <a:endParaRPr lang="en-US" sz="1100" dirty="0">
              <a:solidFill>
                <a:srgbClr val="1A1A2E"/>
              </a:solidFill>
              <a:latin typeface="Poppins Light" panose="02000000000000000000" pitchFamily="2" charset="77"/>
              <a:ea typeface="Calibri" pitchFamily="34" charset="-122"/>
              <a:cs typeface="Poppins Light" panose="02000000000000000000" pitchFamily="2" charset="77"/>
            </a:endParaRPr>
          </a:p>
          <a:p>
            <a:r>
              <a:rPr lang="en-US" sz="1100" dirty="0">
                <a:solidFill>
                  <a:srgbClr val="1A1A2E"/>
                </a:solidFill>
                <a:latin typeface="Poppins Light" panose="02000000000000000000" pitchFamily="2" charset="77"/>
                <a:ea typeface="Calibri" pitchFamily="34" charset="-122"/>
                <a:cs typeface="Poppins Light" panose="02000000000000000000" pitchFamily="2" charset="77"/>
              </a:rPr>
              <a:t>Buyers are buying your company’s future earnings.</a:t>
            </a:r>
          </a:p>
        </p:txBody>
      </p:sp>
      <p:sp>
        <p:nvSpPr>
          <p:cNvPr id="18" name="Shape 2">
            <a:extLst>
              <a:ext uri="{FF2B5EF4-FFF2-40B4-BE49-F238E27FC236}">
                <a16:creationId xmlns:a16="http://schemas.microsoft.com/office/drawing/2014/main" id="{E37694BC-68D4-646A-C0E1-BC945BA8A8BC}"/>
              </a:ext>
            </a:extLst>
          </p:cNvPr>
          <p:cNvSpPr/>
          <p:nvPr/>
        </p:nvSpPr>
        <p:spPr>
          <a:xfrm>
            <a:off x="0" y="0"/>
            <a:ext cx="94785" cy="5143500"/>
          </a:xfrm>
          <a:prstGeom prst="rect">
            <a:avLst/>
          </a:prstGeom>
          <a:solidFill>
            <a:srgbClr val="0F223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75C9F7B-35C1-9A0A-F6C0-F724E2791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224" y="194695"/>
            <a:ext cx="1249564" cy="279527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53B1042-B9E2-40D7-4C88-02E70D6F21AD}"/>
              </a:ext>
            </a:extLst>
          </p:cNvPr>
          <p:cNvSpPr/>
          <p:nvPr/>
        </p:nvSpPr>
        <p:spPr>
          <a:xfrm>
            <a:off x="545253" y="4266542"/>
            <a:ext cx="8119870" cy="428367"/>
          </a:xfrm>
          <a:prstGeom prst="roundRect">
            <a:avLst/>
          </a:prstGeom>
          <a:solidFill>
            <a:srgbClr val="0F2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51782C-702C-7B8C-A7F4-AD997CCB1A02}"/>
              </a:ext>
            </a:extLst>
          </p:cNvPr>
          <p:cNvSpPr txBox="1"/>
          <p:nvPr/>
        </p:nvSpPr>
        <p:spPr>
          <a:xfrm>
            <a:off x="545252" y="4366399"/>
            <a:ext cx="8119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C9A661"/>
                </a:solidFill>
                <a:latin typeface="Poppins Light" panose="02000000000000000000" pitchFamily="2" charset="77"/>
                <a:cs typeface="Poppins Light" panose="02000000000000000000" pitchFamily="2" charset="77"/>
              </a:rPr>
              <a:t>Exitwise helps business owners understand and focus on the right value levers for their industries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25016</TotalTime>
  <Words>1964</Words>
  <Application>Microsoft Macintosh PowerPoint</Application>
  <PresentationFormat>On-screen Show (16:9)</PresentationFormat>
  <Paragraphs>300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Garamond</vt:lpstr>
      <vt:lpstr>Georgia</vt:lpstr>
      <vt:lpstr>Poppins Light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 to Exit — A Tactical Workshop for Startup Founders</dc:title>
  <dc:subject>PptxGenJS Presentation</dc:subject>
  <dc:creator>Todd Sullivan</dc:creator>
  <cp:lastModifiedBy>Todd Sullivan</cp:lastModifiedBy>
  <cp:revision>76</cp:revision>
  <cp:lastPrinted>2026-05-19T21:59:07Z</cp:lastPrinted>
  <dcterms:created xsi:type="dcterms:W3CDTF">2026-05-17T10:56:27Z</dcterms:created>
  <dcterms:modified xsi:type="dcterms:W3CDTF">2026-06-17T12:47:39Z</dcterms:modified>
</cp:coreProperties>
</file>